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67" r:id="rId4"/>
    <p:sldId id="272" r:id="rId5"/>
    <p:sldId id="266" r:id="rId6"/>
    <p:sldId id="275" r:id="rId7"/>
    <p:sldId id="278" r:id="rId8"/>
    <p:sldId id="289" r:id="rId9"/>
    <p:sldId id="276" r:id="rId10"/>
    <p:sldId id="279" r:id="rId11"/>
    <p:sldId id="290" r:id="rId12"/>
    <p:sldId id="277" r:id="rId13"/>
    <p:sldId id="280" r:id="rId14"/>
    <p:sldId id="281" r:id="rId15"/>
    <p:sldId id="274" r:id="rId16"/>
    <p:sldId id="282" r:id="rId17"/>
    <p:sldId id="283" r:id="rId18"/>
    <p:sldId id="284" r:id="rId19"/>
    <p:sldId id="285" r:id="rId20"/>
    <p:sldId id="286" r:id="rId21"/>
    <p:sldId id="287" r:id="rId22"/>
    <p:sldId id="269" r:id="rId23"/>
    <p:sldId id="270" r:id="rId24"/>
    <p:sldId id="271" r:id="rId25"/>
    <p:sldId id="288" r:id="rId26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09"/>
    <p:restoredTop sz="94710"/>
  </p:normalViewPr>
  <p:slideViewPr>
    <p:cSldViewPr snapToGrid="0">
      <p:cViewPr varScale="1">
        <p:scale>
          <a:sx n="106" d="100"/>
          <a:sy n="106" d="100"/>
        </p:scale>
        <p:origin x="10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19:42.35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9,'214'13,"6"0,-190-13,-8 1,-1-1,1-1,-1-1,38-9,-43 8,1 0,-1 1,24 0,4 0,114 1,-105 3,52-4,-92-3,-9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3:41.76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4:52.57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5:06.8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45.21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18,'732'0,"-614"-9,46 0,-111 9,-45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48.55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0,'1173'18'0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51.36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0,'14'1,"0"1,-1 0,25 7,-24-5,-1-1,2-1,25 2,1060-4,-1092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01.75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9,'117'9,"80"-6,167-6,-36-6,-327 9,0 0,1 0,-1 0,1 0,-1 0,0 0,1-1,-1 1,0 0,1-1,-1 1,0-1,0 1,2-2,1-2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04.14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1,'1173'0,"-1165"0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06.7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0,'1226'35'0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16.63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62,'231'-18,"10"1,27-1,-99 9,24 9,-185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19:45.82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18.86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1,'1218'0,"-1211"0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21.08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29,'415'-15,"159"10,-311 7,-263-1,1-1,-1 0,0 0,0 0,0 0,1 0,-1 0,0 0,0 0,1 0,-1 0,0 0,0 1,0-1,1 0,-1 0,0-1,0 1,1 0,-1 0,0 0,0 0,1 0,-1 0,0 0,0 0,0 0,1 0,-1 0,0-1,0 1,0 0,0 0,1 0,-1 0,0-1,0 1,0 0,0 0,0 0,0-1,1 1,-1 0,0 0,0-1,0 1,0 0,0 0,0 0,0-1,0 1,0 0,0 0,0-1,0 1,0 0,0 0,0 0,0-1,-1 1,1 0,-2-4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0.53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0,'1041'-18'0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3.46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 0,'1164'-9'0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6.1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36 0,'1208'-36'0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56.04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 0,'1068'-9'0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59.12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38,'488'-8,"-259"-1,-141 6,-52 2,63-8,-64 5,0 1,59 4,-33 0,-53-1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02.20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1,'1261'0,"-1253"0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17.16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18,'611'0,"-494"-9,91 0,-84 9,-117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2:19.2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0,'1199'-18'0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19:50.27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19,'96'2,"101"-4,-12-7,355-1,-349 12,-103 16,-80-18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2:22.12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0,'1332'-18'0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46.0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18,'1183'0,"-1078"-9,-92 4,-9 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50.7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0,'1024'0,"-1017"0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53.4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28,'830'0,"-619"-9,-78 9,-133 0,1 0,-1 0,1 0,-1 0,1 0,0 0,-1 0,1-1,-1 1,1 0,-1 0,1 0,-1-1,1 1,-1 0,1-1,-1 1,1 0,-1-1,0 1,1 0,-1-1,0 1,1-1,-1 1,0-1,1 1,-1-1,0 1,0-1,0 1,1-1,-1 1,0-1,0 1,0-1,0 0,0 0,-1-3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05.25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0,'1253'0,"-1245"0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08.72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1,'891'0,"-794"9,-53-1,-37-7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11.34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0,'1217'27'0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27.99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1,'1032'0,"-1025"0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30.28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4,'1191'0,"-1175"-1,-10-1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33.00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0,'1217'0'0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03.44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35 0,'1067'-35'0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47.39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0,'1076'0'0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52.10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18,'137'1,"142"-3,81-6,-155-1,14 9,-212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56.75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64,'33'0,"11"1,1-2,75-12,-93 9,0 2,42 0,-41 2,-1 0,44-8,72-11,-113 14,0 3,35 0,14-1,173 0,-133 5,-82 4,-31-4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1.50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25,'1059'-9,"-1058"10,0-1,0 0,0 0,0 0,0 0,0 0,0 0,0-1,0 1,0 0,0 0,0-1,0 1,0-1,0 1,0-1,-1 1,1-1,0 1,0-1,0 0,-1 1,1-1,0 0,0-1,1-3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4.68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0,'188'10,"-42"-1,677-1,-772-8,-43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8.1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24,'171'1,"177"-3,7-6,-158-1,-132 10,69-2,-123-2,-9 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28.63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27,'101'1,"105"-2,-37-8,-113 1,-38 4,-1 2,28-2,349 5,-387-1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4:31.09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0,'1191'17'0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4:34.3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0,'1253'0'0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3.9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27,'679'-17,"-523"8,103 9,-252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09.71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18,'125'2,"131"-4,-194-7,24 0,690 9,-768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6.47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1,'836'8,"-755"1,3 0,-10-8,51-2,-112-4,-10 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8.9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0,'1121'0,"-989"9,-124-9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58.59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1,'1050'0,"-1042"0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02.6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41,'307'-8,"-214"5,-63 3,0-1,-1-1,1-1,34-10,-40 9,0 1,-1 1,1 0,0 2,28 3,15 0,277-3,-336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05.80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30,'182'2,"190"-4,-261-11,-79 7,0 2,34 0,419 5,-470-3,-9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5:20.22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0,'1050'18'0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22.40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0,'1226'0,"-1218"0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5:25.4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0,'1261'0'0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33.70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50,'300'9,"-11"-25,-154 0,-9-2,-87 14,0 1,0 2,41 3,3 1,-76-3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36.16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0,'258'22,"-175"-11,103 1,461-13,-639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13.05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0,'1226'0'0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40.09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9,'475'9,"-187"-18,-82 0,96 9,-295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48.16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9,'1041'0,"-1040"0,0 1,0-1,1 0,-1 0,0-1,1 1,-1 0,1 0,-1-1,0 1,0 0,1-1,-1 1,0-1,2-1,1-2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50.3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22,'199'2,"205"-5,173-14,-559 15,-12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56.41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13,'704'0,"-472"-9,-110 11,126-5,-241 2,-1-1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13.86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 0,'988'-27'0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17.4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27,'184'2,"189"-4,-300-7,21 0,154 1,-82 7,-158 1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21.81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44 0,'1243'-44'0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29.7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9,'1015'0,"-1014"0,1 1,-1-1,1 0,-1-1,0 1,1 0,-1 0,0-1,1 1,-1 0,0-1,0 1,1-1,0-1,2-2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33.01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22,'605'-9,"-53"0,-536 8,-10-1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36.58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0,'1279'0'0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22.04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1,'793'8,"-519"-8,-266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45.15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0,'408'9,"257"-9,-661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48.41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0,'1156'9'0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51.47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25,'1271'0,"-1270"1,0-1,1 0,-1 0,0 0,1 0,-1 0,0 0,1-1,-1 1,0 0,0-1,1 1,-1-1,0 1,0-1,0 1,1-1,-1 0,0 0,0 0,0 1,0-1,0 0,-1 0,1 0,0-1,0 1,-1 0,2-2,-1-3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24.81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0,'971'0,"-898"9,4 0,20-9,-90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27.74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0,'1252'0'0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ABC30-588D-BE7F-BDD4-86CA45C97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0201D-710C-72A4-3085-79739AED74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567A7-159C-2F01-8A15-F46E09F07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544CC-B86A-B3D7-2740-F9FA32860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26671-8989-C98C-2396-A6B21BFFF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58759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04206-6B11-87BF-B652-2B468F06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4BF33B-963A-5F59-8523-D28E43080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94B3A-C46B-7FC2-98C1-8966A43A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CDB32-6A2D-A2A9-27B9-89453E14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170-5921-8D40-6152-BAAFF2B72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76828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BF10E-11C4-A15B-30BB-16C4C107D9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CB1DE3-98C0-69FD-842A-F37998D23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91D80-862A-6A19-58B1-4A1F814A5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C3495-4908-0AE9-6EBE-DA3A51DDC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59430-F915-E76F-8EC2-33FA43C1E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80500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612B5-6074-ABA1-8EAC-0A243BC05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7E57C-D3A0-474A-23A9-9A8C666FA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FA262-E80A-DD3F-AEDD-6F732BA2D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5FC81-9274-23AD-2811-92B394143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A81AE-5138-5609-0844-754501B5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1194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EDD1-4A9A-28B9-C4AF-1BE376087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4379A-92EC-B25A-CF38-E8706D7A0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4084E-7BDA-69DA-99CA-DF949FFB9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F234D-6C68-C3A2-5406-D3FBC1198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015B9-EB5F-551E-A230-3C8B33DA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000996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DB082-C8C6-9614-39B2-1BA652061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EDD61-F728-BE39-AF42-BEBCDB2F2F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E511D-9C52-B7D6-B5D8-26F107FBA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C9567-72B5-0F68-353B-FD9077EEF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F3743-499D-7447-F176-A65E2DC3C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61636-592C-C3D8-E4AC-6680D45F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96946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A332-C4BF-C730-09D7-06160C5D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F46CC-61F2-153F-6EE0-A748AC83F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118C92-AA82-C8E5-294E-A5C015243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63D698-33D6-B80D-3417-156A99F47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E427F0-D9E4-0D6B-0ADB-6ECFD4699D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EAEE5F-3FC2-33CB-86A1-45EABCE47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3E58F0-BFDA-5642-D2DE-288E397F1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10CFAA-7007-EFF6-3252-B5CBC026E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0965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FCA06-7039-EA7C-9B85-387213A59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80357E-5FB6-2B14-5035-F7B1F28C5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7984EF-3262-90F1-BC71-E4823B17E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673C2-35D2-5D50-E75A-46C20EA46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42838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12D767-4DC9-A931-3ABD-CA3236CF8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2B54F9-A88D-C47B-4AC5-AA8F7EAE9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697960-FD73-9182-592A-B5D36E8B2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934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ABE2A-0BC5-D108-CE74-1B0DEC1E3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B4A46-2E13-40FD-B8D0-EF9727BD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0EFA2-805B-2DBF-F5BE-5B6A0805E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6EA06-0C8A-5C5A-3862-B2CC5A548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FCCB9-48A0-4259-60E7-0AA2D2A8B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B86D7B-B048-AF36-7093-CE439C2F8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22693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ADB6F-61D4-DC1F-B27E-85C2D54F3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B698B-709F-C7E3-A7E6-CAFD469D6C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83B94-BDA2-23B8-098E-319258969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BC574-D73C-92B3-CF22-24E3F6988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65F9A-07A2-8B21-13E4-E485D017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D1FC5-1797-4102-E543-B28E19E39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25440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6E150D-83CC-6C2B-9C05-8401A8CFB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966A7-6EBD-38CB-B3A1-056E8AFBA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1ACE3-230F-E180-BC8A-3DE846E511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C8345-3099-B3D8-0461-C3156D72EE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69977-C940-D8B4-CF81-176766304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715398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customXml" Target="../ink/ink6.xml"/><Relationship Id="rId18" Type="http://schemas.openxmlformats.org/officeDocument/2006/relationships/image" Target="../media/image20.png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17.png"/><Relationship Id="rId17" Type="http://schemas.openxmlformats.org/officeDocument/2006/relationships/customXml" Target="../ink/ink8.xml"/><Relationship Id="rId2" Type="http://schemas.openxmlformats.org/officeDocument/2006/relationships/image" Target="../media/image12.png"/><Relationship Id="rId16" Type="http://schemas.openxmlformats.org/officeDocument/2006/relationships/image" Target="../media/image19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customXml" Target="../ink/ink5.xml"/><Relationship Id="rId24" Type="http://schemas.openxmlformats.org/officeDocument/2006/relationships/customXml" Target="../ink/ink12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10" Type="http://schemas.openxmlformats.org/officeDocument/2006/relationships/image" Target="../media/image16.png"/><Relationship Id="rId19" Type="http://schemas.openxmlformats.org/officeDocument/2006/relationships/customXml" Target="../ink/ink9.xml"/><Relationship Id="rId4" Type="http://schemas.openxmlformats.org/officeDocument/2006/relationships/image" Target="../media/image13.png"/><Relationship Id="rId9" Type="http://schemas.openxmlformats.org/officeDocument/2006/relationships/customXml" Target="../ink/ink4.xml"/><Relationship Id="rId14" Type="http://schemas.openxmlformats.org/officeDocument/2006/relationships/image" Target="../media/image18.png"/><Relationship Id="rId22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18.xml"/><Relationship Id="rId18" Type="http://schemas.openxmlformats.org/officeDocument/2006/relationships/image" Target="../media/image18.png"/><Relationship Id="rId26" Type="http://schemas.openxmlformats.org/officeDocument/2006/relationships/image" Target="../media/image34.png"/><Relationship Id="rId3" Type="http://schemas.openxmlformats.org/officeDocument/2006/relationships/customXml" Target="../ink/ink13.xml"/><Relationship Id="rId21" Type="http://schemas.openxmlformats.org/officeDocument/2006/relationships/customXml" Target="../ink/ink22.xml"/><Relationship Id="rId7" Type="http://schemas.openxmlformats.org/officeDocument/2006/relationships/customXml" Target="../ink/ink15.xml"/><Relationship Id="rId12" Type="http://schemas.openxmlformats.org/officeDocument/2006/relationships/image" Target="../media/image28.png"/><Relationship Id="rId17" Type="http://schemas.openxmlformats.org/officeDocument/2006/relationships/customXml" Target="../ink/ink20.xml"/><Relationship Id="rId25" Type="http://schemas.openxmlformats.org/officeDocument/2006/relationships/customXml" Target="../ink/ink24.xml"/><Relationship Id="rId2" Type="http://schemas.openxmlformats.org/officeDocument/2006/relationships/image" Target="../media/image23.png"/><Relationship Id="rId16" Type="http://schemas.openxmlformats.org/officeDocument/2006/relationships/image" Target="../media/image30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customXml" Target="../ink/ink17.xml"/><Relationship Id="rId24" Type="http://schemas.openxmlformats.org/officeDocument/2006/relationships/image" Target="../media/image33.png"/><Relationship Id="rId5" Type="http://schemas.openxmlformats.org/officeDocument/2006/relationships/customXml" Target="../ink/ink14.xml"/><Relationship Id="rId15" Type="http://schemas.openxmlformats.org/officeDocument/2006/relationships/customXml" Target="../ink/ink19.xml"/><Relationship Id="rId23" Type="http://schemas.openxmlformats.org/officeDocument/2006/relationships/customXml" Target="../ink/ink23.xml"/><Relationship Id="rId10" Type="http://schemas.openxmlformats.org/officeDocument/2006/relationships/image" Target="../media/image27.png"/><Relationship Id="rId19" Type="http://schemas.openxmlformats.org/officeDocument/2006/relationships/customXml" Target="../ink/ink21.xml"/><Relationship Id="rId4" Type="http://schemas.openxmlformats.org/officeDocument/2006/relationships/image" Target="../media/image24.png"/><Relationship Id="rId9" Type="http://schemas.openxmlformats.org/officeDocument/2006/relationships/customXml" Target="../ink/ink16.xml"/><Relationship Id="rId14" Type="http://schemas.openxmlformats.org/officeDocument/2006/relationships/image" Target="../media/image29.png"/><Relationship Id="rId22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customXml" Target="../ink/ink30.xml"/><Relationship Id="rId18" Type="http://schemas.openxmlformats.org/officeDocument/2006/relationships/image" Target="../media/image43.png"/><Relationship Id="rId26" Type="http://schemas.openxmlformats.org/officeDocument/2006/relationships/image" Target="../media/image47.png"/><Relationship Id="rId3" Type="http://schemas.openxmlformats.org/officeDocument/2006/relationships/customXml" Target="../ink/ink25.xml"/><Relationship Id="rId21" Type="http://schemas.openxmlformats.org/officeDocument/2006/relationships/customXml" Target="../ink/ink34.xml"/><Relationship Id="rId7" Type="http://schemas.openxmlformats.org/officeDocument/2006/relationships/customXml" Target="../ink/ink27.xml"/><Relationship Id="rId12" Type="http://schemas.openxmlformats.org/officeDocument/2006/relationships/image" Target="../media/image40.png"/><Relationship Id="rId17" Type="http://schemas.openxmlformats.org/officeDocument/2006/relationships/customXml" Target="../ink/ink32.xml"/><Relationship Id="rId25" Type="http://schemas.openxmlformats.org/officeDocument/2006/relationships/customXml" Target="../ink/ink36.xml"/><Relationship Id="rId2" Type="http://schemas.openxmlformats.org/officeDocument/2006/relationships/image" Target="../media/image35.png"/><Relationship Id="rId16" Type="http://schemas.openxmlformats.org/officeDocument/2006/relationships/image" Target="../media/image42.png"/><Relationship Id="rId20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customXml" Target="../ink/ink29.xml"/><Relationship Id="rId24" Type="http://schemas.openxmlformats.org/officeDocument/2006/relationships/image" Target="../media/image46.png"/><Relationship Id="rId5" Type="http://schemas.openxmlformats.org/officeDocument/2006/relationships/customXml" Target="../ink/ink26.xml"/><Relationship Id="rId15" Type="http://schemas.openxmlformats.org/officeDocument/2006/relationships/customXml" Target="../ink/ink31.xml"/><Relationship Id="rId23" Type="http://schemas.openxmlformats.org/officeDocument/2006/relationships/customXml" Target="../ink/ink35.xml"/><Relationship Id="rId10" Type="http://schemas.openxmlformats.org/officeDocument/2006/relationships/image" Target="../media/image39.png"/><Relationship Id="rId19" Type="http://schemas.openxmlformats.org/officeDocument/2006/relationships/customXml" Target="../ink/ink33.xml"/><Relationship Id="rId4" Type="http://schemas.openxmlformats.org/officeDocument/2006/relationships/image" Target="../media/image36.png"/><Relationship Id="rId9" Type="http://schemas.openxmlformats.org/officeDocument/2006/relationships/customXml" Target="../ink/ink28.xml"/><Relationship Id="rId14" Type="http://schemas.openxmlformats.org/officeDocument/2006/relationships/image" Target="../media/image41.png"/><Relationship Id="rId22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customXml" Target="../ink/ink42.xml"/><Relationship Id="rId18" Type="http://schemas.openxmlformats.org/officeDocument/2006/relationships/image" Target="../media/image56.png"/><Relationship Id="rId26" Type="http://schemas.openxmlformats.org/officeDocument/2006/relationships/image" Target="../media/image21.png"/><Relationship Id="rId3" Type="http://schemas.openxmlformats.org/officeDocument/2006/relationships/customXml" Target="../ink/ink37.xml"/><Relationship Id="rId21" Type="http://schemas.openxmlformats.org/officeDocument/2006/relationships/customXml" Target="../ink/ink46.xml"/><Relationship Id="rId7" Type="http://schemas.openxmlformats.org/officeDocument/2006/relationships/customXml" Target="../ink/ink39.xml"/><Relationship Id="rId12" Type="http://schemas.openxmlformats.org/officeDocument/2006/relationships/image" Target="../media/image53.png"/><Relationship Id="rId17" Type="http://schemas.openxmlformats.org/officeDocument/2006/relationships/customXml" Target="../ink/ink44.xml"/><Relationship Id="rId25" Type="http://schemas.openxmlformats.org/officeDocument/2006/relationships/customXml" Target="../ink/ink48.xml"/><Relationship Id="rId2" Type="http://schemas.openxmlformats.org/officeDocument/2006/relationships/image" Target="../media/image48.png"/><Relationship Id="rId16" Type="http://schemas.openxmlformats.org/officeDocument/2006/relationships/image" Target="../media/image55.png"/><Relationship Id="rId20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11" Type="http://schemas.openxmlformats.org/officeDocument/2006/relationships/customXml" Target="../ink/ink41.xml"/><Relationship Id="rId24" Type="http://schemas.openxmlformats.org/officeDocument/2006/relationships/image" Target="../media/image59.png"/><Relationship Id="rId5" Type="http://schemas.openxmlformats.org/officeDocument/2006/relationships/customXml" Target="../ink/ink38.xml"/><Relationship Id="rId15" Type="http://schemas.openxmlformats.org/officeDocument/2006/relationships/customXml" Target="../ink/ink43.xml"/><Relationship Id="rId23" Type="http://schemas.openxmlformats.org/officeDocument/2006/relationships/customXml" Target="../ink/ink47.xml"/><Relationship Id="rId10" Type="http://schemas.openxmlformats.org/officeDocument/2006/relationships/image" Target="../media/image52.png"/><Relationship Id="rId19" Type="http://schemas.openxmlformats.org/officeDocument/2006/relationships/customXml" Target="../ink/ink45.xml"/><Relationship Id="rId4" Type="http://schemas.openxmlformats.org/officeDocument/2006/relationships/image" Target="../media/image49.png"/><Relationship Id="rId9" Type="http://schemas.openxmlformats.org/officeDocument/2006/relationships/customXml" Target="../ink/ink40.xml"/><Relationship Id="rId14" Type="http://schemas.openxmlformats.org/officeDocument/2006/relationships/image" Target="../media/image54.png"/><Relationship Id="rId22" Type="http://schemas.openxmlformats.org/officeDocument/2006/relationships/image" Target="../media/image5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customXml" Target="../ink/ink54.xml"/><Relationship Id="rId18" Type="http://schemas.openxmlformats.org/officeDocument/2006/relationships/image" Target="../media/image68.png"/><Relationship Id="rId26" Type="http://schemas.openxmlformats.org/officeDocument/2006/relationships/image" Target="../media/image71.png"/><Relationship Id="rId3" Type="http://schemas.openxmlformats.org/officeDocument/2006/relationships/customXml" Target="../ink/ink49.xml"/><Relationship Id="rId21" Type="http://schemas.openxmlformats.org/officeDocument/2006/relationships/customXml" Target="../ink/ink58.xml"/><Relationship Id="rId7" Type="http://schemas.openxmlformats.org/officeDocument/2006/relationships/customXml" Target="../ink/ink51.xml"/><Relationship Id="rId12" Type="http://schemas.openxmlformats.org/officeDocument/2006/relationships/image" Target="../media/image65.png"/><Relationship Id="rId17" Type="http://schemas.openxmlformats.org/officeDocument/2006/relationships/customXml" Target="../ink/ink56.xml"/><Relationship Id="rId25" Type="http://schemas.openxmlformats.org/officeDocument/2006/relationships/customXml" Target="../ink/ink60.xml"/><Relationship Id="rId2" Type="http://schemas.openxmlformats.org/officeDocument/2006/relationships/image" Target="../media/image60.png"/><Relationship Id="rId16" Type="http://schemas.openxmlformats.org/officeDocument/2006/relationships/image" Target="../media/image67.png"/><Relationship Id="rId20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11" Type="http://schemas.openxmlformats.org/officeDocument/2006/relationships/customXml" Target="../ink/ink53.xml"/><Relationship Id="rId24" Type="http://schemas.openxmlformats.org/officeDocument/2006/relationships/image" Target="../media/image70.png"/><Relationship Id="rId5" Type="http://schemas.openxmlformats.org/officeDocument/2006/relationships/customXml" Target="../ink/ink50.xml"/><Relationship Id="rId15" Type="http://schemas.openxmlformats.org/officeDocument/2006/relationships/customXml" Target="../ink/ink55.xml"/><Relationship Id="rId23" Type="http://schemas.openxmlformats.org/officeDocument/2006/relationships/customXml" Target="../ink/ink59.xml"/><Relationship Id="rId10" Type="http://schemas.openxmlformats.org/officeDocument/2006/relationships/image" Target="../media/image64.png"/><Relationship Id="rId19" Type="http://schemas.openxmlformats.org/officeDocument/2006/relationships/customXml" Target="../ink/ink57.xml"/><Relationship Id="rId4" Type="http://schemas.openxmlformats.org/officeDocument/2006/relationships/image" Target="../media/image61.png"/><Relationship Id="rId9" Type="http://schemas.openxmlformats.org/officeDocument/2006/relationships/customXml" Target="../ink/ink52.xml"/><Relationship Id="rId14" Type="http://schemas.openxmlformats.org/officeDocument/2006/relationships/image" Target="../media/image66.png"/><Relationship Id="rId22" Type="http://schemas.openxmlformats.org/officeDocument/2006/relationships/image" Target="../media/image6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customXml" Target="../ink/ink66.xml"/><Relationship Id="rId18" Type="http://schemas.openxmlformats.org/officeDocument/2006/relationships/image" Target="../media/image80.png"/><Relationship Id="rId26" Type="http://schemas.openxmlformats.org/officeDocument/2006/relationships/image" Target="../media/image84.png"/><Relationship Id="rId3" Type="http://schemas.openxmlformats.org/officeDocument/2006/relationships/customXml" Target="../ink/ink61.xml"/><Relationship Id="rId21" Type="http://schemas.openxmlformats.org/officeDocument/2006/relationships/customXml" Target="../ink/ink70.xml"/><Relationship Id="rId7" Type="http://schemas.openxmlformats.org/officeDocument/2006/relationships/customXml" Target="../ink/ink63.xml"/><Relationship Id="rId12" Type="http://schemas.openxmlformats.org/officeDocument/2006/relationships/image" Target="../media/image77.png"/><Relationship Id="rId17" Type="http://schemas.openxmlformats.org/officeDocument/2006/relationships/customXml" Target="../ink/ink68.xml"/><Relationship Id="rId25" Type="http://schemas.openxmlformats.org/officeDocument/2006/relationships/customXml" Target="../ink/ink72.xml"/><Relationship Id="rId2" Type="http://schemas.openxmlformats.org/officeDocument/2006/relationships/image" Target="../media/image72.png"/><Relationship Id="rId16" Type="http://schemas.openxmlformats.org/officeDocument/2006/relationships/image" Target="../media/image79.png"/><Relationship Id="rId20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11" Type="http://schemas.openxmlformats.org/officeDocument/2006/relationships/customXml" Target="../ink/ink65.xml"/><Relationship Id="rId24" Type="http://schemas.openxmlformats.org/officeDocument/2006/relationships/image" Target="../media/image83.png"/><Relationship Id="rId5" Type="http://schemas.openxmlformats.org/officeDocument/2006/relationships/customXml" Target="../ink/ink62.xml"/><Relationship Id="rId15" Type="http://schemas.openxmlformats.org/officeDocument/2006/relationships/customXml" Target="../ink/ink67.xml"/><Relationship Id="rId23" Type="http://schemas.openxmlformats.org/officeDocument/2006/relationships/customXml" Target="../ink/ink71.xml"/><Relationship Id="rId10" Type="http://schemas.openxmlformats.org/officeDocument/2006/relationships/image" Target="../media/image76.png"/><Relationship Id="rId19" Type="http://schemas.openxmlformats.org/officeDocument/2006/relationships/customXml" Target="../ink/ink69.xml"/><Relationship Id="rId4" Type="http://schemas.openxmlformats.org/officeDocument/2006/relationships/image" Target="../media/image73.png"/><Relationship Id="rId9" Type="http://schemas.openxmlformats.org/officeDocument/2006/relationships/customXml" Target="../ink/ink64.xml"/><Relationship Id="rId14" Type="http://schemas.openxmlformats.org/officeDocument/2006/relationships/image" Target="../media/image78.png"/><Relationship Id="rId22" Type="http://schemas.openxmlformats.org/officeDocument/2006/relationships/image" Target="../media/image8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4B111-6D0A-71C3-C0E8-359B529213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351"/>
            <a:ext cx="9144000" cy="1728116"/>
          </a:xfrm>
        </p:spPr>
        <p:txBody>
          <a:bodyPr>
            <a:normAutofit fontScale="90000"/>
          </a:bodyPr>
          <a:lstStyle/>
          <a:p>
            <a:r>
              <a:rPr lang="en-IT" dirty="0"/>
              <a:t>Unrolling algorithms for tomography of limited angles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22578-556A-4CE7-F47F-B3E1F9E30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66768"/>
            <a:ext cx="9144000" cy="3122870"/>
          </a:xfrm>
        </p:spPr>
        <p:txBody>
          <a:bodyPr>
            <a:normAutofit fontScale="92500" lnSpcReduction="20000"/>
          </a:bodyPr>
          <a:lstStyle/>
          <a:p>
            <a:endParaRPr lang="en-IT" dirty="0"/>
          </a:p>
          <a:p>
            <a:r>
              <a:rPr lang="en-IT" dirty="0"/>
              <a:t>Group component:</a:t>
            </a:r>
          </a:p>
          <a:p>
            <a:r>
              <a:rPr lang="en-IT" dirty="0"/>
              <a:t>Kamal Nishantha Angunna Gamage</a:t>
            </a:r>
          </a:p>
          <a:p>
            <a:r>
              <a:rPr lang="en-IT" dirty="0"/>
              <a:t>Matteo Fontana</a:t>
            </a:r>
          </a:p>
          <a:p>
            <a:r>
              <a:rPr lang="en-IT" dirty="0"/>
              <a:t>Giuseppe Spathis</a:t>
            </a:r>
          </a:p>
          <a:p>
            <a:endParaRPr lang="en-IT" dirty="0"/>
          </a:p>
          <a:p>
            <a:r>
              <a:rPr lang="en-IT" dirty="0"/>
              <a:t>Supervisor:</a:t>
            </a:r>
          </a:p>
          <a:p>
            <a:r>
              <a:rPr lang="en-IT" dirty="0"/>
              <a:t>Elena Loli Piccolomini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701057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6B15D-568D-078C-F258-18E8FDB2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C8BD8-139C-5A0F-7F6B-36F09E4DC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Optimization Algorithm</a:t>
            </a:r>
            <a:r>
              <a:rPr lang="en-GB" dirty="0"/>
              <a:t>: ISTA (Iterative Shrinkage-Thresholding Algorithm)</a:t>
            </a:r>
          </a:p>
          <a:p>
            <a:r>
              <a:rPr lang="en-GB" b="1" dirty="0"/>
              <a:t>Step Size (Learning Rate)</a:t>
            </a:r>
            <a:r>
              <a:rPr lang="en-GB" dirty="0"/>
              <a:t>: </a:t>
            </a:r>
            <a:r>
              <a:rPr lang="en-GB" dirty="0" err="1"/>
              <a:t>step_size</a:t>
            </a:r>
            <a:r>
              <a:rPr lang="en-GB" dirty="0"/>
              <a:t> = 0.005</a:t>
            </a:r>
          </a:p>
          <a:p>
            <a:r>
              <a:rPr lang="en-GB" b="1" dirty="0"/>
              <a:t>Regularization Weight</a:t>
            </a:r>
            <a:r>
              <a:rPr lang="en-GB" dirty="0"/>
              <a:t>: </a:t>
            </a:r>
            <a:r>
              <a:rPr lang="en-GB" dirty="0" err="1"/>
              <a:t>lambda_tv</a:t>
            </a:r>
            <a:r>
              <a:rPr lang="en-GB" dirty="0"/>
              <a:t> = 0.05 </a:t>
            </a:r>
            <a:r>
              <a:rPr lang="en-GB" i="1" dirty="0"/>
              <a:t>(tuned for balance between </a:t>
            </a:r>
            <a:r>
              <a:rPr lang="en-GB" dirty="0"/>
              <a:t>data fidelity and smoothness</a:t>
            </a:r>
            <a:r>
              <a:rPr lang="en-GB" i="1" dirty="0"/>
              <a:t>)</a:t>
            </a:r>
            <a:endParaRPr lang="en-GB" dirty="0"/>
          </a:p>
          <a:p>
            <a:r>
              <a:rPr lang="en-GB" b="1" dirty="0"/>
              <a:t>Proximal Operator</a:t>
            </a:r>
            <a:r>
              <a:rPr lang="en-GB" dirty="0"/>
              <a:t>: </a:t>
            </a:r>
            <a:r>
              <a:rPr lang="en-GB" dirty="0" err="1"/>
              <a:t>tv_proximal_operator</a:t>
            </a:r>
            <a:r>
              <a:rPr lang="en-GB" dirty="0"/>
              <a:t>(update, weight=</a:t>
            </a:r>
            <a:r>
              <a:rPr lang="en-GB" dirty="0" err="1"/>
              <a:t>lambda_tv</a:t>
            </a:r>
            <a:r>
              <a:rPr lang="en-GB" dirty="0"/>
              <a:t> * </a:t>
            </a:r>
            <a:r>
              <a:rPr lang="en-GB" dirty="0" err="1"/>
              <a:t>step_size</a:t>
            </a:r>
            <a:r>
              <a:rPr lang="en-GB" dirty="0"/>
              <a:t>) </a:t>
            </a:r>
            <a:r>
              <a:rPr lang="en-GB" i="1" dirty="0"/>
              <a:t>(uses </a:t>
            </a:r>
            <a:r>
              <a:rPr lang="en-GB" i="1" dirty="0" err="1"/>
              <a:t>Chambolle's</a:t>
            </a:r>
            <a:r>
              <a:rPr lang="en-GB" i="1" dirty="0"/>
              <a:t> method from </a:t>
            </a:r>
            <a:r>
              <a:rPr lang="en-GB" i="1" dirty="0" err="1"/>
              <a:t>skimage.restoration.denoise_tv_chambolle</a:t>
            </a:r>
            <a:r>
              <a:rPr lang="en-GB" i="1" dirty="0"/>
              <a:t>)</a:t>
            </a:r>
            <a:endParaRPr lang="en-GB" dirty="0"/>
          </a:p>
          <a:p>
            <a:r>
              <a:rPr lang="en-GB" b="1" dirty="0"/>
              <a:t>Number of Iterations</a:t>
            </a:r>
            <a:r>
              <a:rPr lang="en-GB" dirty="0"/>
              <a:t>: </a:t>
            </a:r>
            <a:r>
              <a:rPr lang="en-GB" dirty="0" err="1"/>
              <a:t>num_iterations</a:t>
            </a:r>
            <a:r>
              <a:rPr lang="en-GB" dirty="0"/>
              <a:t> = 100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920419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98F0F-B946-E547-70FD-86284945F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7C6FB-3CAD-9D84-2CB9-706D93911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</a:t>
            </a:r>
            <a:r>
              <a:rPr lang="en-US" dirty="0"/>
              <a:t>Code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3AE4F-65A9-B5A0-F110-897BDDBDD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469665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9176F-C797-C025-796F-5C8F338E1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LPD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9D691-26FE-837A-8189-17A0B2E4E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Primal Space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en-US" dirty="0"/>
              <a:t>the reconstructed image</a:t>
            </a:r>
          </a:p>
          <a:p>
            <a:r>
              <a:rPr lang="en-US" dirty="0"/>
              <a:t>Dual space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en-US" dirty="0"/>
              <a:t>the sinogram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our case, we use 10 unrolled iterations, and for each iteration we have two U-Nets: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- a </a:t>
            </a:r>
            <a:r>
              <a:rPr lang="en-US" b="1" dirty="0"/>
              <a:t>primal U-Net</a:t>
            </a:r>
            <a:r>
              <a:rPr lang="en-US" dirty="0"/>
              <a:t>, designed to denoise the image</a:t>
            </a:r>
          </a:p>
          <a:p>
            <a:pPr marL="0" indent="0">
              <a:buNone/>
            </a:pPr>
            <a:r>
              <a:rPr lang="en-US" dirty="0"/>
              <a:t>- a </a:t>
            </a:r>
            <a:r>
              <a:rPr lang="en-US" b="1" dirty="0"/>
              <a:t>dual U-Net</a:t>
            </a:r>
            <a:r>
              <a:rPr lang="en-US" dirty="0"/>
              <a:t>, responsible for correcting the reconstruction to ensure fidelity to the sinogram.</a:t>
            </a:r>
          </a:p>
        </p:txBody>
      </p:sp>
    </p:spTree>
    <p:extLst>
      <p:ext uri="{BB962C8B-B14F-4D97-AF65-F5344CB8AC3E}">
        <p14:creationId xmlns:p14="http://schemas.microsoft.com/office/powerpoint/2010/main" val="868582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5360E-B578-3FE4-8F84-5E00E5645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LPD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15E8B-F877-4EB9-EFD4-8A0F9B0A0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Hyperparameters:  </a:t>
            </a:r>
          </a:p>
          <a:p>
            <a:pPr marL="0" indent="0">
              <a:buNone/>
            </a:pPr>
            <a:r>
              <a:rPr lang="en-US" dirty="0"/>
              <a:t>- learning rate: 10^-3</a:t>
            </a:r>
          </a:p>
          <a:p>
            <a:pPr marL="0" indent="0">
              <a:buNone/>
            </a:pPr>
            <a:r>
              <a:rPr lang="en-US" dirty="0"/>
              <a:t>- number of unrolled iteration: 10 </a:t>
            </a:r>
          </a:p>
          <a:p>
            <a:pPr marL="0" indent="0">
              <a:buNone/>
            </a:pPr>
            <a:r>
              <a:rPr lang="en-US" dirty="0"/>
              <a:t> - epochs: 20-30 </a:t>
            </a:r>
          </a:p>
          <a:p>
            <a:pPr>
              <a:buFontTx/>
              <a:buChar char="-"/>
            </a:pPr>
            <a:r>
              <a:rPr lang="en-US" dirty="0"/>
              <a:t>Batch size: 4</a:t>
            </a:r>
          </a:p>
        </p:txBody>
      </p:sp>
    </p:spTree>
    <p:extLst>
      <p:ext uri="{BB962C8B-B14F-4D97-AF65-F5344CB8AC3E}">
        <p14:creationId xmlns:p14="http://schemas.microsoft.com/office/powerpoint/2010/main" val="2787496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F315E1-58B1-F752-53BC-A1A7AAE66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LPD DESIGN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FA2BE6-5BDB-4F31-4048-B48250E58D2E}"/>
              </a:ext>
            </a:extLst>
          </p:cNvPr>
          <p:cNvSpPr txBox="1"/>
          <p:nvPr/>
        </p:nvSpPr>
        <p:spPr>
          <a:xfrm>
            <a:off x="9107786" y="1908489"/>
            <a:ext cx="2942376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Aft>
                <a:spcPts val="1200"/>
              </a:spcAft>
              <a:buNone/>
            </a:pPr>
            <a:r>
              <a:rPr lang="en-US" dirty="0"/>
              <a:t>Each U-Net consists of two layers, with 32 features in the first and 64 in the second, and includes residual blocks between them.</a:t>
            </a: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Total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7,555,860</a:t>
            </a:r>
            <a:endParaRPr lang="it-IT" b="0" dirty="0">
              <a:effectLst/>
            </a:endParaRP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Trainable</a:t>
            </a: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7,555,860</a:t>
            </a:r>
            <a:endParaRPr lang="it-IT" b="0" dirty="0">
              <a:effectLst/>
            </a:endParaRP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Non-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trainable</a:t>
            </a: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0</a:t>
            </a:r>
            <a:endParaRPr lang="it-IT" b="0" dirty="0">
              <a:effectLst/>
            </a:endParaRPr>
          </a:p>
          <a:p>
            <a:pPr>
              <a:buNone/>
            </a:pPr>
            <a:br>
              <a:rPr lang="it-IT" dirty="0"/>
            </a:br>
            <a:endParaRPr lang="it-IT" dirty="0"/>
          </a:p>
        </p:txBody>
      </p:sp>
      <p:pic>
        <p:nvPicPr>
          <p:cNvPr id="11" name="Segnaposto contenuto 10" descr="Immagine che contiene testo, diagramma, schermata, linea&#10;&#10;Il contenuto generato dall'IA potrebbe non essere corretto.">
            <a:extLst>
              <a:ext uri="{FF2B5EF4-FFF2-40B4-BE49-F238E27FC236}">
                <a16:creationId xmlns:a16="http://schemas.microsoft.com/office/drawing/2014/main" id="{778884F4-0308-8CD3-E161-AA1393D30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763" y="1690688"/>
            <a:ext cx="8209524" cy="4190476"/>
          </a:xfrm>
        </p:spPr>
      </p:pic>
    </p:spTree>
    <p:extLst>
      <p:ext uri="{BB962C8B-B14F-4D97-AF65-F5344CB8AC3E}">
        <p14:creationId xmlns:p14="http://schemas.microsoft.com/office/powerpoint/2010/main" val="1574814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848B2-E92B-2FBE-2701-589EEE9E8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>
            <a:normAutofit/>
          </a:bodyPr>
          <a:lstStyle/>
          <a:p>
            <a:r>
              <a:rPr lang="en-GB" dirty="0"/>
              <a:t>Introducing the experiments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DCC3C-8CA7-C249-1267-F97DE0C8A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721"/>
            <a:ext cx="10515600" cy="465024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Test Geometries:</a:t>
            </a:r>
          </a:p>
          <a:p>
            <a:pPr lvl="1"/>
            <a:r>
              <a:rPr lang="en-GB" dirty="0"/>
              <a:t>30 angles in [-30°, 30°]</a:t>
            </a:r>
          </a:p>
          <a:p>
            <a:pPr lvl="1"/>
            <a:r>
              <a:rPr lang="en-GB" dirty="0"/>
              <a:t>30 angles in [-15°, 15°]</a:t>
            </a:r>
          </a:p>
          <a:p>
            <a:pPr lvl="1"/>
            <a:r>
              <a:rPr lang="en-GB" dirty="0"/>
              <a:t>30 angles in [0°, 180°]</a:t>
            </a:r>
          </a:p>
          <a:p>
            <a:pPr lvl="1"/>
            <a:r>
              <a:rPr lang="en-GB" dirty="0"/>
              <a:t>Each tested with and without noise (noise level = 0.1)</a:t>
            </a:r>
          </a:p>
          <a:p>
            <a:r>
              <a:rPr lang="en-GB" dirty="0"/>
              <a:t>Metrics:</a:t>
            </a:r>
          </a:p>
          <a:p>
            <a:pPr lvl="1"/>
            <a:r>
              <a:rPr lang="en-GB" dirty="0"/>
              <a:t>Relative Error (RE)</a:t>
            </a:r>
          </a:p>
          <a:p>
            <a:pPr lvl="1"/>
            <a:r>
              <a:rPr lang="en-GB" dirty="0"/>
              <a:t>PSNR</a:t>
            </a:r>
          </a:p>
          <a:p>
            <a:pPr lvl="1"/>
            <a:r>
              <a:rPr lang="en-GB" dirty="0"/>
              <a:t>SSIM</a:t>
            </a:r>
          </a:p>
          <a:p>
            <a:r>
              <a:rPr lang="en-GB" dirty="0"/>
              <a:t>Outputs:</a:t>
            </a:r>
          </a:p>
          <a:p>
            <a:pPr lvl="1"/>
            <a:r>
              <a:rPr lang="en-GB" dirty="0"/>
              <a:t>Reconstruction results for selected images, with zoom-in area visualizations</a:t>
            </a:r>
          </a:p>
          <a:p>
            <a:pPr lvl="1"/>
            <a:r>
              <a:rPr lang="en-GB" dirty="0"/>
              <a:t>Average metrics across a subset of the test set, presented in a .xlsx file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1580830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lastra dei raggi X&#10;&#10;Il contenuto generato dall'IA potrebbe non essere corretto.">
            <a:extLst>
              <a:ext uri="{FF2B5EF4-FFF2-40B4-BE49-F238E27FC236}">
                <a16:creationId xmlns:a16="http://schemas.microsoft.com/office/drawing/2014/main" id="{12EDE4C0-DA3F-BDA8-D849-6F50170BE1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773" b="272"/>
          <a:stretch>
            <a:fillRect/>
          </a:stretch>
        </p:blipFill>
        <p:spPr>
          <a:xfrm>
            <a:off x="3028076" y="97514"/>
            <a:ext cx="8931394" cy="6760486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53043FE6-667A-2E73-C5F5-D21AC443B9EF}"/>
                  </a:ext>
                </a:extLst>
              </p14:cNvPr>
              <p14:cNvContentPartPr/>
              <p14:nvPr/>
            </p14:nvContentPartPr>
            <p14:xfrm>
              <a:off x="10566066" y="1929931"/>
              <a:ext cx="387360" cy="1332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53043FE6-667A-2E73-C5F5-D21AC443B9E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48066" y="1893931"/>
                <a:ext cx="42300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6D25DED4-8EBE-8270-E816-0E9DB0257BA7}"/>
                  </a:ext>
                </a:extLst>
              </p14:cNvPr>
              <p14:cNvContentPartPr/>
              <p14:nvPr/>
            </p14:nvContentPartPr>
            <p14:xfrm>
              <a:off x="11043427" y="1931915"/>
              <a:ext cx="435600" cy="972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6D25DED4-8EBE-8270-E816-0E9DB0257BA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025427" y="1895915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2E012C2E-197F-CFF8-7B8D-17E9671FCAC5}"/>
                  </a:ext>
                </a:extLst>
              </p14:cNvPr>
              <p14:cNvContentPartPr/>
              <p14:nvPr/>
            </p14:nvContentPartPr>
            <p14:xfrm>
              <a:off x="10808527" y="2016040"/>
              <a:ext cx="469800" cy="792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2E012C2E-197F-CFF8-7B8D-17E9671FCAC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790541" y="1980040"/>
                <a:ext cx="505413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D85091A0-0BEF-58F9-1915-CD049A79E568}"/>
                  </a:ext>
                </a:extLst>
              </p14:cNvPr>
              <p14:cNvContentPartPr/>
              <p14:nvPr/>
            </p14:nvContentPartPr>
            <p14:xfrm>
              <a:off x="10566066" y="3628855"/>
              <a:ext cx="384480" cy="129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D85091A0-0BEF-58F9-1915-CD049A79E56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48066" y="3592855"/>
                <a:ext cx="42012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7196BE97-4979-D5B4-A5AD-DFDD4E91A568}"/>
                  </a:ext>
                </a:extLst>
              </p14:cNvPr>
              <p14:cNvContentPartPr/>
              <p14:nvPr/>
            </p14:nvContentPartPr>
            <p14:xfrm>
              <a:off x="8978611" y="3729380"/>
              <a:ext cx="473040" cy="756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7196BE97-4979-D5B4-A5AD-DFDD4E91A56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960611" y="3693380"/>
                <a:ext cx="5086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4" name="Input penna 23">
                <a:extLst>
                  <a:ext uri="{FF2B5EF4-FFF2-40B4-BE49-F238E27FC236}">
                    <a16:creationId xmlns:a16="http://schemas.microsoft.com/office/drawing/2014/main" id="{49082DDB-19BC-C8AE-48D5-27A941E36D75}"/>
                  </a:ext>
                </a:extLst>
              </p14:cNvPr>
              <p14:cNvContentPartPr/>
              <p14:nvPr/>
            </p14:nvContentPartPr>
            <p14:xfrm>
              <a:off x="11043427" y="3612582"/>
              <a:ext cx="441720" cy="360"/>
            </p14:xfrm>
          </p:contentPart>
        </mc:Choice>
        <mc:Fallback xmlns="">
          <p:pic>
            <p:nvPicPr>
              <p:cNvPr id="24" name="Input penna 23">
                <a:extLst>
                  <a:ext uri="{FF2B5EF4-FFF2-40B4-BE49-F238E27FC236}">
                    <a16:creationId xmlns:a16="http://schemas.microsoft.com/office/drawing/2014/main" id="{49082DDB-19BC-C8AE-48D5-27A941E36D7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1025427" y="3576582"/>
                <a:ext cx="4773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5" name="Input penna 24">
                <a:extLst>
                  <a:ext uri="{FF2B5EF4-FFF2-40B4-BE49-F238E27FC236}">
                    <a16:creationId xmlns:a16="http://schemas.microsoft.com/office/drawing/2014/main" id="{4B85A665-0A5D-F3C3-CA62-54E65F3DEE3C}"/>
                  </a:ext>
                </a:extLst>
              </p14:cNvPr>
              <p14:cNvContentPartPr/>
              <p14:nvPr/>
            </p14:nvContentPartPr>
            <p14:xfrm>
              <a:off x="10557224" y="5290729"/>
              <a:ext cx="387360" cy="3600"/>
            </p14:xfrm>
          </p:contentPart>
        </mc:Choice>
        <mc:Fallback xmlns="">
          <p:pic>
            <p:nvPicPr>
              <p:cNvPr id="25" name="Input penna 24">
                <a:extLst>
                  <a:ext uri="{FF2B5EF4-FFF2-40B4-BE49-F238E27FC236}">
                    <a16:creationId xmlns:a16="http://schemas.microsoft.com/office/drawing/2014/main" id="{4B85A665-0A5D-F3C3-CA62-54E65F3DEE3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539224" y="5250729"/>
                <a:ext cx="423000" cy="8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26" name="Input penna 25">
                <a:extLst>
                  <a:ext uri="{FF2B5EF4-FFF2-40B4-BE49-F238E27FC236}">
                    <a16:creationId xmlns:a16="http://schemas.microsoft.com/office/drawing/2014/main" id="{AB1486BC-9980-D517-3FCA-ED327CD9859A}"/>
                  </a:ext>
                </a:extLst>
              </p14:cNvPr>
              <p14:cNvContentPartPr/>
              <p14:nvPr/>
            </p14:nvContentPartPr>
            <p14:xfrm>
              <a:off x="11037667" y="5283889"/>
              <a:ext cx="441360" cy="6840"/>
            </p14:xfrm>
          </p:contentPart>
        </mc:Choice>
        <mc:Fallback xmlns="">
          <p:pic>
            <p:nvPicPr>
              <p:cNvPr id="26" name="Input penna 25">
                <a:extLst>
                  <a:ext uri="{FF2B5EF4-FFF2-40B4-BE49-F238E27FC236}">
                    <a16:creationId xmlns:a16="http://schemas.microsoft.com/office/drawing/2014/main" id="{AB1486BC-9980-D517-3FCA-ED327CD9859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019667" y="5247889"/>
                <a:ext cx="477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8" name="Input penna 27">
                <a:extLst>
                  <a:ext uri="{FF2B5EF4-FFF2-40B4-BE49-F238E27FC236}">
                    <a16:creationId xmlns:a16="http://schemas.microsoft.com/office/drawing/2014/main" id="{88FB9A54-9986-5695-50A3-6E20FC975D33}"/>
                  </a:ext>
                </a:extLst>
              </p14:cNvPr>
              <p14:cNvContentPartPr/>
              <p14:nvPr/>
            </p14:nvContentPartPr>
            <p14:xfrm>
              <a:off x="10812127" y="5371438"/>
              <a:ext cx="451080" cy="360"/>
            </p14:xfrm>
          </p:contentPart>
        </mc:Choice>
        <mc:Fallback xmlns="">
          <p:pic>
            <p:nvPicPr>
              <p:cNvPr id="28" name="Input penna 27">
                <a:extLst>
                  <a:ext uri="{FF2B5EF4-FFF2-40B4-BE49-F238E27FC236}">
                    <a16:creationId xmlns:a16="http://schemas.microsoft.com/office/drawing/2014/main" id="{88FB9A54-9986-5695-50A3-6E20FC975D33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94127" y="5335438"/>
                <a:ext cx="486720" cy="72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837977E-8F07-7BDA-8376-5380B0993AEF}"/>
              </a:ext>
            </a:extLst>
          </p:cNvPr>
          <p:cNvSpPr txBox="1"/>
          <p:nvPr/>
        </p:nvSpPr>
        <p:spPr>
          <a:xfrm>
            <a:off x="232530" y="366619"/>
            <a:ext cx="27955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 dirty="0"/>
              <a:t>Geom (-15°, 15°)</a:t>
            </a:r>
          </a:p>
          <a:p>
            <a:r>
              <a:rPr lang="en-IT" sz="2800" dirty="0"/>
              <a:t>Noise = False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" name="Input penna 17">
                <a:extLst>
                  <a:ext uri="{FF2B5EF4-FFF2-40B4-BE49-F238E27FC236}">
                    <a16:creationId xmlns:a16="http://schemas.microsoft.com/office/drawing/2014/main" id="{BD08543F-CB00-EF2A-FC5D-4D6698CC8836}"/>
                  </a:ext>
                </a:extLst>
              </p14:cNvPr>
              <p14:cNvContentPartPr/>
              <p14:nvPr/>
            </p14:nvContentPartPr>
            <p14:xfrm>
              <a:off x="8997331" y="356899"/>
              <a:ext cx="435600" cy="9720"/>
            </p14:xfrm>
          </p:contentPart>
        </mc:Choice>
        <mc:Fallback xmlns="">
          <p:pic>
            <p:nvPicPr>
              <p:cNvPr id="4" name="Input penna 17">
                <a:extLst>
                  <a:ext uri="{FF2B5EF4-FFF2-40B4-BE49-F238E27FC236}">
                    <a16:creationId xmlns:a16="http://schemas.microsoft.com/office/drawing/2014/main" id="{BD08543F-CB00-EF2A-FC5D-4D6698CC883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979331" y="320899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6" name="Input penna 17">
                <a:extLst>
                  <a:ext uri="{FF2B5EF4-FFF2-40B4-BE49-F238E27FC236}">
                    <a16:creationId xmlns:a16="http://schemas.microsoft.com/office/drawing/2014/main" id="{439F859D-3465-40F1-157D-E334607C78C1}"/>
                  </a:ext>
                </a:extLst>
              </p14:cNvPr>
              <p14:cNvContentPartPr/>
              <p14:nvPr/>
            </p14:nvContentPartPr>
            <p14:xfrm>
              <a:off x="9215131" y="277460"/>
              <a:ext cx="435600" cy="9720"/>
            </p14:xfrm>
          </p:contentPart>
        </mc:Choice>
        <mc:Fallback xmlns="">
          <p:pic>
            <p:nvPicPr>
              <p:cNvPr id="6" name="Input penna 17">
                <a:extLst>
                  <a:ext uri="{FF2B5EF4-FFF2-40B4-BE49-F238E27FC236}">
                    <a16:creationId xmlns:a16="http://schemas.microsoft.com/office/drawing/2014/main" id="{439F859D-3465-40F1-157D-E334607C78C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97131" y="241460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" name="Input penna 17">
                <a:extLst>
                  <a:ext uri="{FF2B5EF4-FFF2-40B4-BE49-F238E27FC236}">
                    <a16:creationId xmlns:a16="http://schemas.microsoft.com/office/drawing/2014/main" id="{3003D35B-3E18-E4D0-93DD-AB102044BD3A}"/>
                  </a:ext>
                </a:extLst>
              </p14:cNvPr>
              <p14:cNvContentPartPr/>
              <p14:nvPr/>
            </p14:nvContentPartPr>
            <p14:xfrm>
              <a:off x="8779531" y="287180"/>
              <a:ext cx="435600" cy="9720"/>
            </p14:xfrm>
          </p:contentPart>
        </mc:Choice>
        <mc:Fallback xmlns="">
          <p:pic>
            <p:nvPicPr>
              <p:cNvPr id="7" name="Input penna 17">
                <a:extLst>
                  <a:ext uri="{FF2B5EF4-FFF2-40B4-BE49-F238E27FC236}">
                    <a16:creationId xmlns:a16="http://schemas.microsoft.com/office/drawing/2014/main" id="{3003D35B-3E18-E4D0-93DD-AB102044BD3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61531" y="251180"/>
                <a:ext cx="471240" cy="8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5584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4B8E7-4C8B-C97E-90E1-59F6167AA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arte&#10;&#10;Il contenuto generato dall'IA potrebbe non essere corretto.">
            <a:extLst>
              <a:ext uri="{FF2B5EF4-FFF2-40B4-BE49-F238E27FC236}">
                <a16:creationId xmlns:a16="http://schemas.microsoft.com/office/drawing/2014/main" id="{570E7679-E0FF-ED86-991B-BA62652226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845"/>
          <a:stretch>
            <a:fillRect/>
          </a:stretch>
        </p:blipFill>
        <p:spPr>
          <a:xfrm>
            <a:off x="2893567" y="36495"/>
            <a:ext cx="8993632" cy="6821505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88F6AACF-F26F-7353-248E-F6745A4CBAE4}"/>
                  </a:ext>
                </a:extLst>
              </p14:cNvPr>
              <p14:cNvContentPartPr/>
              <p14:nvPr/>
            </p14:nvContentPartPr>
            <p14:xfrm>
              <a:off x="8657444" y="200695"/>
              <a:ext cx="387360" cy="684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88F6AACF-F26F-7353-248E-F6745A4CBAE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39444" y="164695"/>
                <a:ext cx="423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1CF4BA9-C87C-ADB9-161F-030DB6B4BE78}"/>
                  </a:ext>
                </a:extLst>
              </p14:cNvPr>
              <p14:cNvContentPartPr/>
              <p14:nvPr/>
            </p14:nvContentPartPr>
            <p14:xfrm>
              <a:off x="9148210" y="207535"/>
              <a:ext cx="422640" cy="6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1CF4BA9-C87C-ADB9-161F-030DB6B4BE7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30210" y="171535"/>
                <a:ext cx="45828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320BE755-49BB-C3AB-E1F9-29567E9D20AE}"/>
                  </a:ext>
                </a:extLst>
              </p14:cNvPr>
              <p14:cNvContentPartPr/>
              <p14:nvPr/>
            </p14:nvContentPartPr>
            <p14:xfrm>
              <a:off x="8902330" y="315462"/>
              <a:ext cx="457200" cy="1008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320BE755-49BB-C3AB-E1F9-29567E9D20A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884330" y="279462"/>
                <a:ext cx="49284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E51C5919-BF70-E794-E930-0FCD9CD601FD}"/>
                  </a:ext>
                </a:extLst>
              </p14:cNvPr>
              <p14:cNvContentPartPr/>
              <p14:nvPr/>
            </p14:nvContentPartPr>
            <p14:xfrm>
              <a:off x="10456690" y="1892759"/>
              <a:ext cx="371520" cy="756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E51C5919-BF70-E794-E930-0FCD9CD601F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438690" y="1858395"/>
                <a:ext cx="407160" cy="759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D28DDF70-A078-6CC2-F665-453A5747716B}"/>
                  </a:ext>
                </a:extLst>
              </p14:cNvPr>
              <p14:cNvContentPartPr/>
              <p14:nvPr/>
            </p14:nvContentPartPr>
            <p14:xfrm>
              <a:off x="10978546" y="1875357"/>
              <a:ext cx="425520" cy="36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D28DDF70-A078-6CC2-F665-453A5747716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960546" y="1839357"/>
                <a:ext cx="4611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8E12FAB6-FBBA-3F9A-18E9-FD2785B8DEB7}"/>
                  </a:ext>
                </a:extLst>
              </p14:cNvPr>
              <p14:cNvContentPartPr/>
              <p14:nvPr/>
            </p14:nvContentPartPr>
            <p14:xfrm>
              <a:off x="10749586" y="1992329"/>
              <a:ext cx="441720" cy="1296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8E12FAB6-FBBA-3F9A-18E9-FD2785B8DEB7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31586" y="1956329"/>
                <a:ext cx="47736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143C975C-6810-3851-33F8-487B8D1CE3C8}"/>
                  </a:ext>
                </a:extLst>
              </p14:cNvPr>
              <p14:cNvContentPartPr/>
              <p14:nvPr/>
            </p14:nvContentPartPr>
            <p14:xfrm>
              <a:off x="10456690" y="3576639"/>
              <a:ext cx="399960" cy="2268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143C975C-6810-3851-33F8-487B8D1CE3C8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438690" y="3540639"/>
                <a:ext cx="43560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2AE6F685-5158-73E7-A177-2B4D1071E5CA}"/>
                  </a:ext>
                </a:extLst>
              </p14:cNvPr>
              <p14:cNvContentPartPr/>
              <p14:nvPr/>
            </p14:nvContentPartPr>
            <p14:xfrm>
              <a:off x="10962706" y="3568371"/>
              <a:ext cx="441360" cy="36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2AE6F685-5158-73E7-A177-2B4D1071E5C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944706" y="3532371"/>
                <a:ext cx="477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D01140F3-9311-494B-893F-8B7FA4CA7924}"/>
                  </a:ext>
                </a:extLst>
              </p14:cNvPr>
              <p14:cNvContentPartPr/>
              <p14:nvPr/>
            </p14:nvContentPartPr>
            <p14:xfrm>
              <a:off x="10729066" y="3671169"/>
              <a:ext cx="454320" cy="1044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D01140F3-9311-494B-893F-8B7FA4CA7924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11066" y="3635169"/>
                <a:ext cx="48996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708E85FC-7277-BB5E-BF07-F705D08B19B4}"/>
                  </a:ext>
                </a:extLst>
              </p14:cNvPr>
              <p14:cNvContentPartPr/>
              <p14:nvPr/>
            </p14:nvContentPartPr>
            <p14:xfrm>
              <a:off x="10481530" y="5265199"/>
              <a:ext cx="375120" cy="684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708E85FC-7277-BB5E-BF07-F705D08B19B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463530" y="5229199"/>
                <a:ext cx="41076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BDC137AE-4BE0-8500-6739-D86D2AE9A503}"/>
                  </a:ext>
                </a:extLst>
              </p14:cNvPr>
              <p14:cNvContentPartPr/>
              <p14:nvPr/>
            </p14:nvContentPartPr>
            <p14:xfrm>
              <a:off x="10956226" y="5257785"/>
              <a:ext cx="419400" cy="360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BDC137AE-4BE0-8500-6739-D86D2AE9A50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938226" y="5221785"/>
                <a:ext cx="4550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27CAC6C2-98D5-FBA7-2240-75F229AD425E}"/>
                  </a:ext>
                </a:extLst>
              </p14:cNvPr>
              <p14:cNvContentPartPr/>
              <p14:nvPr/>
            </p14:nvContentPartPr>
            <p14:xfrm>
              <a:off x="10752826" y="5343680"/>
              <a:ext cx="435240" cy="1332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27CAC6C2-98D5-FBA7-2240-75F229AD425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734826" y="5307680"/>
                <a:ext cx="470880" cy="849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EB88E8B-7FF9-7C52-52E4-58A84636DE81}"/>
              </a:ext>
            </a:extLst>
          </p:cNvPr>
          <p:cNvSpPr txBox="1"/>
          <p:nvPr/>
        </p:nvSpPr>
        <p:spPr>
          <a:xfrm>
            <a:off x="235937" y="349422"/>
            <a:ext cx="272247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(-15°, 15°)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24432720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46ECD-D158-0940-F103-64828B755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design&#10;&#10;Il contenuto generato dall'IA potrebbe non essere corretto.">
            <a:extLst>
              <a:ext uri="{FF2B5EF4-FFF2-40B4-BE49-F238E27FC236}">
                <a16:creationId xmlns:a16="http://schemas.microsoft.com/office/drawing/2014/main" id="{57E6941F-0A4A-1632-3B67-E78BDE3B9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95"/>
          <a:stretch>
            <a:fillRect/>
          </a:stretch>
        </p:blipFill>
        <p:spPr>
          <a:xfrm>
            <a:off x="3075165" y="68369"/>
            <a:ext cx="8880898" cy="6789631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AE994DAC-C916-678A-8413-991AC911BF4C}"/>
                  </a:ext>
                </a:extLst>
              </p14:cNvPr>
              <p14:cNvContentPartPr/>
              <p14:nvPr/>
            </p14:nvContentPartPr>
            <p14:xfrm>
              <a:off x="8781108" y="260282"/>
              <a:ext cx="384840" cy="36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AE994DAC-C916-678A-8413-991AC911BF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63108" y="224282"/>
                <a:ext cx="42048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3176A14-A966-4120-0C28-0F85DFFCD526}"/>
                  </a:ext>
                </a:extLst>
              </p14:cNvPr>
              <p14:cNvContentPartPr/>
              <p14:nvPr/>
            </p14:nvContentPartPr>
            <p14:xfrm>
              <a:off x="9233635" y="263882"/>
              <a:ext cx="422280" cy="1368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3176A14-A966-4120-0C28-0F85DFFCD52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15650" y="227882"/>
                <a:ext cx="45789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3045D885-3A4F-F30F-FDF4-E9B512252513}"/>
                  </a:ext>
                </a:extLst>
              </p14:cNvPr>
              <p14:cNvContentPartPr/>
              <p14:nvPr/>
            </p14:nvContentPartPr>
            <p14:xfrm>
              <a:off x="8987575" y="361948"/>
              <a:ext cx="45720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3045D885-3A4F-F30F-FDF4-E9B51225251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69575" y="325948"/>
                <a:ext cx="4928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93C7A7D9-5FAF-15BD-3866-77AE3806F6FC}"/>
                  </a:ext>
                </a:extLst>
              </p14:cNvPr>
              <p14:cNvContentPartPr/>
              <p14:nvPr/>
            </p14:nvContentPartPr>
            <p14:xfrm>
              <a:off x="10554643" y="1931239"/>
              <a:ext cx="384480" cy="684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93C7A7D9-5FAF-15BD-3866-77AE3806F6F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36643" y="1895239"/>
                <a:ext cx="4201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Input penna 11">
                <a:extLst>
                  <a:ext uri="{FF2B5EF4-FFF2-40B4-BE49-F238E27FC236}">
                    <a16:creationId xmlns:a16="http://schemas.microsoft.com/office/drawing/2014/main" id="{7FEA3A61-5EF9-133C-06B1-06FEF5CCF2F8}"/>
                  </a:ext>
                </a:extLst>
              </p14:cNvPr>
              <p14:cNvContentPartPr/>
              <p14:nvPr/>
            </p14:nvContentPartPr>
            <p14:xfrm>
              <a:off x="11052894" y="1924399"/>
              <a:ext cx="432000" cy="6840"/>
            </p14:xfrm>
          </p:contentPart>
        </mc:Choice>
        <mc:Fallback xmlns="">
          <p:pic>
            <p:nvPicPr>
              <p:cNvPr id="12" name="Input penna 11">
                <a:extLst>
                  <a:ext uri="{FF2B5EF4-FFF2-40B4-BE49-F238E27FC236}">
                    <a16:creationId xmlns:a16="http://schemas.microsoft.com/office/drawing/2014/main" id="{7FEA3A61-5EF9-133C-06B1-06FEF5CCF2F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034894" y="1888399"/>
                <a:ext cx="4676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854A277E-C1B6-A137-2AF1-A815FE628716}"/>
                  </a:ext>
                </a:extLst>
              </p14:cNvPr>
              <p14:cNvContentPartPr/>
              <p14:nvPr/>
            </p14:nvContentPartPr>
            <p14:xfrm>
              <a:off x="10812954" y="2019425"/>
              <a:ext cx="479880" cy="684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854A277E-C1B6-A137-2AF1-A815FE62871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94954" y="1983425"/>
                <a:ext cx="5155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83934C1E-A356-8D74-71AE-2CE3BFCD28D3}"/>
                  </a:ext>
                </a:extLst>
              </p14:cNvPr>
              <p14:cNvContentPartPr/>
              <p14:nvPr/>
            </p14:nvContentPartPr>
            <p14:xfrm>
              <a:off x="9021848" y="3665680"/>
              <a:ext cx="469800" cy="684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83934C1E-A356-8D74-71AE-2CE3BFCD28D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003862" y="3629680"/>
                <a:ext cx="505413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7DC46CDA-9E23-ED01-EB72-C02FEA79D80F}"/>
                  </a:ext>
                </a:extLst>
              </p14:cNvPr>
              <p14:cNvContentPartPr/>
              <p14:nvPr/>
            </p14:nvContentPartPr>
            <p14:xfrm>
              <a:off x="10592199" y="3591031"/>
              <a:ext cx="371520" cy="36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7DC46CDA-9E23-ED01-EB72-C02FEA79D80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574199" y="3555031"/>
                <a:ext cx="4071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5D6BF4A8-6AC6-F4B5-E159-C3E313E3739F}"/>
                  </a:ext>
                </a:extLst>
              </p14:cNvPr>
              <p14:cNvContentPartPr/>
              <p14:nvPr/>
            </p14:nvContentPartPr>
            <p14:xfrm>
              <a:off x="11077490" y="3591031"/>
              <a:ext cx="428040" cy="1008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5D6BF4A8-6AC6-F4B5-E159-C3E313E3739F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059490" y="3555031"/>
                <a:ext cx="46368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7336B12F-7F48-A7AF-D100-53D59BB21015}"/>
                  </a:ext>
                </a:extLst>
              </p14:cNvPr>
              <p14:cNvContentPartPr/>
              <p14:nvPr/>
            </p14:nvContentPartPr>
            <p14:xfrm>
              <a:off x="9037688" y="5347020"/>
              <a:ext cx="453960" cy="36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7336B12F-7F48-A7AF-D100-53D59BB21015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19702" y="5311020"/>
                <a:ext cx="489572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627A3FF8-BD77-9E0C-0D2C-3850C82F3956}"/>
                  </a:ext>
                </a:extLst>
              </p14:cNvPr>
              <p14:cNvContentPartPr/>
              <p14:nvPr/>
            </p14:nvContentPartPr>
            <p14:xfrm>
              <a:off x="10592199" y="5243983"/>
              <a:ext cx="374400" cy="684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627A3FF8-BD77-9E0C-0D2C-3850C82F395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574199" y="5207983"/>
                <a:ext cx="4100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8C905A0E-0019-8F51-1D15-AA2FB2B91AAE}"/>
                  </a:ext>
                </a:extLst>
              </p14:cNvPr>
              <p14:cNvContentPartPr/>
              <p14:nvPr/>
            </p14:nvContentPartPr>
            <p14:xfrm>
              <a:off x="11049654" y="5250823"/>
              <a:ext cx="438480" cy="1008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8C905A0E-0019-8F51-1D15-AA2FB2B91AA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1031654" y="5214823"/>
                <a:ext cx="474120" cy="8172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36E0CDDC-07B0-D2C0-3A90-BD4E1101F34A}"/>
              </a:ext>
            </a:extLst>
          </p:cNvPr>
          <p:cNvSpPr txBox="1"/>
          <p:nvPr/>
        </p:nvSpPr>
        <p:spPr>
          <a:xfrm>
            <a:off x="98151" y="361948"/>
            <a:ext cx="27494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(-30°, 30°)</a:t>
            </a:r>
          </a:p>
          <a:p>
            <a:r>
              <a:rPr lang="en-IT" sz="2800" dirty="0"/>
              <a:t>Noise = False</a:t>
            </a:r>
          </a:p>
        </p:txBody>
      </p:sp>
    </p:spTree>
    <p:extLst>
      <p:ext uri="{BB962C8B-B14F-4D97-AF65-F5344CB8AC3E}">
        <p14:creationId xmlns:p14="http://schemas.microsoft.com/office/powerpoint/2010/main" val="4252460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C34C9-4795-2AFB-7485-E6DEF9FA4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grafica&#10;&#10;Il contenuto generato dall'IA potrebbe non essere corretto.">
            <a:extLst>
              <a:ext uri="{FF2B5EF4-FFF2-40B4-BE49-F238E27FC236}">
                <a16:creationId xmlns:a16="http://schemas.microsoft.com/office/drawing/2014/main" id="{E71CFE16-C156-1D90-78E4-D58FDB2D83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8"/>
          <a:stretch>
            <a:fillRect/>
          </a:stretch>
        </p:blipFill>
        <p:spPr>
          <a:xfrm>
            <a:off x="3054909" y="79466"/>
            <a:ext cx="8901865" cy="6792563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AB0BE661-8233-6383-F824-0F31D9B0EF73}"/>
                  </a:ext>
                </a:extLst>
              </p14:cNvPr>
              <p14:cNvContentPartPr/>
              <p14:nvPr/>
            </p14:nvContentPartPr>
            <p14:xfrm>
              <a:off x="8744202" y="268986"/>
              <a:ext cx="374760" cy="36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AB0BE661-8233-6383-F824-0F31D9B0EF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26185" y="232986"/>
                <a:ext cx="410434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5CF1C82D-3671-FF1D-54EB-8247A41FB25F}"/>
                  </a:ext>
                </a:extLst>
              </p14:cNvPr>
              <p14:cNvContentPartPr/>
              <p14:nvPr/>
            </p14:nvContentPartPr>
            <p14:xfrm>
              <a:off x="9222605" y="268986"/>
              <a:ext cx="437040" cy="18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5CF1C82D-3671-FF1D-54EB-8247A41FB25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04605" y="223986"/>
                <a:ext cx="472680" cy="91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FC4527F7-F7BC-633B-7402-8994FAF3CA7B}"/>
                  </a:ext>
                </a:extLst>
              </p14:cNvPr>
              <p14:cNvContentPartPr/>
              <p14:nvPr/>
            </p14:nvContentPartPr>
            <p14:xfrm>
              <a:off x="9002645" y="361948"/>
              <a:ext cx="43848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FC4527F7-F7BC-633B-7402-8994FAF3CA7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84645" y="325948"/>
                <a:ext cx="47412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333BE988-AC3F-4BE9-0826-C5228B895A52}"/>
                  </a:ext>
                </a:extLst>
              </p14:cNvPr>
              <p14:cNvContentPartPr/>
              <p14:nvPr/>
            </p14:nvContentPartPr>
            <p14:xfrm>
              <a:off x="10548960" y="1975774"/>
              <a:ext cx="387720" cy="36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333BE988-AC3F-4BE9-0826-C5228B895A5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30960" y="1939774"/>
                <a:ext cx="4233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Input penna 11">
                <a:extLst>
                  <a:ext uri="{FF2B5EF4-FFF2-40B4-BE49-F238E27FC236}">
                    <a16:creationId xmlns:a16="http://schemas.microsoft.com/office/drawing/2014/main" id="{0FD72583-CF96-952B-DD29-FAA6E0C69A80}"/>
                  </a:ext>
                </a:extLst>
              </p14:cNvPr>
              <p14:cNvContentPartPr/>
              <p14:nvPr/>
            </p14:nvContentPartPr>
            <p14:xfrm>
              <a:off x="11052396" y="1934757"/>
              <a:ext cx="434880" cy="7200"/>
            </p14:xfrm>
          </p:contentPart>
        </mc:Choice>
        <mc:Fallback xmlns="">
          <p:pic>
            <p:nvPicPr>
              <p:cNvPr id="12" name="Input penna 11">
                <a:extLst>
                  <a:ext uri="{FF2B5EF4-FFF2-40B4-BE49-F238E27FC236}">
                    <a16:creationId xmlns:a16="http://schemas.microsoft.com/office/drawing/2014/main" id="{0FD72583-CF96-952B-DD29-FAA6E0C69A8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034396" y="1898757"/>
                <a:ext cx="47052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3EB41F7A-15AB-3E1A-F348-08FF7CB82C15}"/>
                  </a:ext>
                </a:extLst>
              </p14:cNvPr>
              <p14:cNvContentPartPr/>
              <p14:nvPr/>
            </p14:nvContentPartPr>
            <p14:xfrm>
              <a:off x="10818756" y="2058574"/>
              <a:ext cx="451080" cy="2376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3EB41F7A-15AB-3E1A-F348-08FF7CB82C1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800756" y="2022020"/>
                <a:ext cx="486720" cy="965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3985A0A8-B651-9DD8-0F6C-77D9B9CB0A5A}"/>
                  </a:ext>
                </a:extLst>
              </p14:cNvPr>
              <p14:cNvContentPartPr/>
              <p14:nvPr/>
            </p14:nvContentPartPr>
            <p14:xfrm>
              <a:off x="10604874" y="3639317"/>
              <a:ext cx="391320" cy="936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3985A0A8-B651-9DD8-0F6C-77D9B9CB0A5A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586857" y="3601877"/>
                <a:ext cx="426993" cy="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68DF7D46-5389-38C6-3878-0CC7269FF0CE}"/>
                  </a:ext>
                </a:extLst>
              </p14:cNvPr>
              <p14:cNvContentPartPr/>
              <p14:nvPr/>
            </p14:nvContentPartPr>
            <p14:xfrm>
              <a:off x="11044296" y="3584074"/>
              <a:ext cx="438120" cy="1008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68DF7D46-5389-38C6-3878-0CC7269FF0C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026296" y="3548074"/>
                <a:ext cx="47376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81CD439E-D12E-DC42-420C-F2A0A01F1A69}"/>
                  </a:ext>
                </a:extLst>
              </p14:cNvPr>
              <p14:cNvContentPartPr/>
              <p14:nvPr/>
            </p14:nvContentPartPr>
            <p14:xfrm>
              <a:off x="10801116" y="3708157"/>
              <a:ext cx="462240" cy="936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81CD439E-D12E-DC42-420C-F2A0A01F1A69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83116" y="3670717"/>
                <a:ext cx="497880" cy="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B5B1A52F-C3CC-29CD-22C5-A841F0E14777}"/>
                  </a:ext>
                </a:extLst>
              </p14:cNvPr>
              <p14:cNvContentPartPr/>
              <p14:nvPr/>
            </p14:nvContentPartPr>
            <p14:xfrm>
              <a:off x="10587661" y="5306640"/>
              <a:ext cx="365040" cy="1044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B5B1A52F-C3CC-29CD-22C5-A841F0E14777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569661" y="5270640"/>
                <a:ext cx="40068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D58BF061-8D83-8F2D-B245-05DF56233D18}"/>
                  </a:ext>
                </a:extLst>
              </p14:cNvPr>
              <p14:cNvContentPartPr/>
              <p14:nvPr/>
            </p14:nvContentPartPr>
            <p14:xfrm>
              <a:off x="11032236" y="5291533"/>
              <a:ext cx="429120" cy="648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D58BF061-8D83-8F2D-B245-05DF56233D18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1014236" y="5255533"/>
                <a:ext cx="46476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AD66D7A5-19B0-ECFC-0134-B21A45E7F871}"/>
                  </a:ext>
                </a:extLst>
              </p14:cNvPr>
              <p14:cNvContentPartPr/>
              <p14:nvPr/>
            </p14:nvContentPartPr>
            <p14:xfrm>
              <a:off x="10818396" y="5346056"/>
              <a:ext cx="451440" cy="3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AD66D7A5-19B0-ECFC-0134-B21A45E7F87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800396" y="5310056"/>
                <a:ext cx="487080" cy="72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7CB64497-6E1C-763D-85AC-A0FB58063353}"/>
              </a:ext>
            </a:extLst>
          </p:cNvPr>
          <p:cNvSpPr txBox="1"/>
          <p:nvPr/>
        </p:nvSpPr>
        <p:spPr>
          <a:xfrm>
            <a:off x="98151" y="361948"/>
            <a:ext cx="27494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(-30°, 30°)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2700386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652D9-1213-5675-2328-12A610613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65B30-47E5-CAAD-7B1E-F73716D25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Objective</a:t>
            </a:r>
            <a:r>
              <a:rPr lang="en-GB" dirty="0"/>
              <a:t>: Reconstruct CT images from limited-angle sinograms using an </a:t>
            </a:r>
            <a:r>
              <a:rPr lang="en-GB" b="1" dirty="0"/>
              <a:t>unrolling method</a:t>
            </a:r>
            <a:r>
              <a:rPr lang="en-GB" dirty="0"/>
              <a:t> (Adler et al.) with a </a:t>
            </a:r>
            <a:r>
              <a:rPr lang="en-GB" b="1" dirty="0"/>
              <a:t>Residual U-Net</a:t>
            </a:r>
            <a:r>
              <a:rPr lang="en-GB" dirty="0"/>
              <a:t> architecture.</a:t>
            </a:r>
          </a:p>
          <a:p>
            <a:r>
              <a:rPr lang="en-GB" b="1" dirty="0"/>
              <a:t>Comparison</a:t>
            </a:r>
            <a:r>
              <a:rPr lang="en-GB" dirty="0"/>
              <a:t>: Evaluate the unrolling </a:t>
            </a:r>
            <a:r>
              <a:rPr lang="en-GB" b="1" dirty="0"/>
              <a:t>Plug-and-Play</a:t>
            </a:r>
            <a:r>
              <a:rPr lang="en-GB" dirty="0"/>
              <a:t> algorithm against a </a:t>
            </a:r>
            <a:r>
              <a:rPr lang="en-GB" b="1" dirty="0"/>
              <a:t>Total Variation (TV)</a:t>
            </a:r>
            <a:r>
              <a:rPr lang="en-GB" dirty="0"/>
              <a:t> model-based reconstruction.</a:t>
            </a:r>
          </a:p>
          <a:p>
            <a:r>
              <a:rPr lang="en-GB" b="1" dirty="0"/>
              <a:t>Dataset</a:t>
            </a:r>
            <a:r>
              <a:rPr lang="en-GB" dirty="0"/>
              <a:t>: </a:t>
            </a:r>
            <a:r>
              <a:rPr lang="en-GB" b="1" dirty="0"/>
              <a:t>Mayo Clinic CT Dataset</a:t>
            </a:r>
            <a:br>
              <a:rPr lang="en-GB" dirty="0"/>
            </a:br>
            <a:r>
              <a:rPr lang="en-GB" dirty="0"/>
              <a:t>Link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642318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BBF7F-0EBF-E2B7-5A1A-6375F8282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lastra dei raggi X, mosaico&#10;&#10;Il contenuto generato dall'IA potrebbe non essere corretto.">
            <a:extLst>
              <a:ext uri="{FF2B5EF4-FFF2-40B4-BE49-F238E27FC236}">
                <a16:creationId xmlns:a16="http://schemas.microsoft.com/office/drawing/2014/main" id="{A2CED80E-7AB3-2AD3-664D-202765AC2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8"/>
          <a:stretch>
            <a:fillRect/>
          </a:stretch>
        </p:blipFill>
        <p:spPr>
          <a:xfrm>
            <a:off x="3005214" y="12350"/>
            <a:ext cx="8971438" cy="6845650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A782FA16-D997-823F-A9FD-7DDF7B402886}"/>
                  </a:ext>
                </a:extLst>
              </p14:cNvPr>
              <p14:cNvContentPartPr/>
              <p14:nvPr/>
            </p14:nvContentPartPr>
            <p14:xfrm>
              <a:off x="6886137" y="191470"/>
              <a:ext cx="396720" cy="972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A782FA16-D997-823F-A9FD-7DDF7B40288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68137" y="155470"/>
                <a:ext cx="43236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D67E9598-5599-7549-D748-DE9EA43C696E}"/>
                  </a:ext>
                </a:extLst>
              </p14:cNvPr>
              <p14:cNvContentPartPr/>
              <p14:nvPr/>
            </p14:nvContentPartPr>
            <p14:xfrm>
              <a:off x="7488830" y="195970"/>
              <a:ext cx="438120" cy="1044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D67E9598-5599-7549-D748-DE9EA43C696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70830" y="158684"/>
                <a:ext cx="473760" cy="846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BB59EE6-13C4-EF91-BADE-77B1DEEDC006}"/>
                  </a:ext>
                </a:extLst>
              </p14:cNvPr>
              <p14:cNvContentPartPr/>
              <p14:nvPr/>
            </p14:nvContentPartPr>
            <p14:xfrm>
              <a:off x="8245090" y="628620"/>
              <a:ext cx="454320" cy="360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BB59EE6-13C4-EF91-BADE-77B1DEEDC00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27450" y="592620"/>
                <a:ext cx="48996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C139392A-8B0A-3A23-1274-2863040E352E}"/>
                  </a:ext>
                </a:extLst>
              </p14:cNvPr>
              <p14:cNvContentPartPr/>
              <p14:nvPr/>
            </p14:nvContentPartPr>
            <p14:xfrm>
              <a:off x="8761806" y="1914282"/>
              <a:ext cx="38124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C139392A-8B0A-3A23-1274-2863040E352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743806" y="1878282"/>
                <a:ext cx="41688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C5677F77-A841-5D1C-839D-EF04621FB052}"/>
                  </a:ext>
                </a:extLst>
              </p14:cNvPr>
              <p14:cNvContentPartPr/>
              <p14:nvPr/>
            </p14:nvContentPartPr>
            <p14:xfrm>
              <a:off x="9210006" y="1899162"/>
              <a:ext cx="422280" cy="1512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C5677F77-A841-5D1C-839D-EF04621FB05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192021" y="1863162"/>
                <a:ext cx="45789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E679DE84-A4D8-41B6-4ED3-A31AD8AC14BA}"/>
                  </a:ext>
                </a:extLst>
              </p14:cNvPr>
              <p14:cNvContentPartPr/>
              <p14:nvPr/>
            </p14:nvContentPartPr>
            <p14:xfrm>
              <a:off x="8952426" y="1979361"/>
              <a:ext cx="468720" cy="1188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E679DE84-A4D8-41B6-4ED3-A31AD8AC14BA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934426" y="1943361"/>
                <a:ext cx="50436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C63A3A63-41FA-B870-8FF9-BFECAA0BE790}"/>
                  </a:ext>
                </a:extLst>
              </p14:cNvPr>
              <p14:cNvContentPartPr/>
              <p14:nvPr/>
            </p14:nvContentPartPr>
            <p14:xfrm>
              <a:off x="8761806" y="3573453"/>
              <a:ext cx="378360" cy="684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C63A3A63-41FA-B870-8FF9-BFECAA0BE790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743806" y="3537453"/>
                <a:ext cx="414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C77371E2-19EF-7C16-A8F1-B71A4E58AD69}"/>
                  </a:ext>
                </a:extLst>
              </p14:cNvPr>
              <p14:cNvContentPartPr/>
              <p14:nvPr/>
            </p14:nvContentPartPr>
            <p14:xfrm>
              <a:off x="9225377" y="3554256"/>
              <a:ext cx="444600" cy="36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C77371E2-19EF-7C16-A8F1-B71A4E58AD6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207377" y="3518256"/>
                <a:ext cx="4802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E8D8898C-9943-6CC1-9057-584817466AE0}"/>
                  </a:ext>
                </a:extLst>
              </p14:cNvPr>
              <p14:cNvContentPartPr/>
              <p14:nvPr/>
            </p14:nvContentPartPr>
            <p14:xfrm>
              <a:off x="8982846" y="3642753"/>
              <a:ext cx="454320" cy="36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E8D8898C-9943-6CC1-9057-584817466AE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964846" y="3606753"/>
                <a:ext cx="4899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6FB6C38C-5114-33B9-A66A-31839A17A019}"/>
                  </a:ext>
                </a:extLst>
              </p14:cNvPr>
              <p14:cNvContentPartPr/>
              <p14:nvPr/>
            </p14:nvContentPartPr>
            <p14:xfrm>
              <a:off x="8717661" y="5249280"/>
              <a:ext cx="409680" cy="2124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6FB6C38C-5114-33B9-A66A-31839A17A019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699661" y="5213280"/>
                <a:ext cx="44532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D0E87671-0CF8-4F4D-E552-B4D33E3F1E76}"/>
                  </a:ext>
                </a:extLst>
              </p14:cNvPr>
              <p14:cNvContentPartPr/>
              <p14:nvPr/>
            </p14:nvContentPartPr>
            <p14:xfrm>
              <a:off x="9234917" y="5253960"/>
              <a:ext cx="425520" cy="1656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D0E87671-0CF8-4F4D-E552-B4D33E3F1E7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216932" y="5217960"/>
                <a:ext cx="46113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865F189F-F76F-ADA3-08F7-FBF36ACAF24B}"/>
                  </a:ext>
                </a:extLst>
              </p14:cNvPr>
              <p14:cNvContentPartPr/>
              <p14:nvPr/>
            </p14:nvContentPartPr>
            <p14:xfrm>
              <a:off x="8987237" y="5343574"/>
              <a:ext cx="460440" cy="684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865F189F-F76F-ADA3-08F7-FBF36ACAF24B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969237" y="5307574"/>
                <a:ext cx="496080" cy="7848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454EFFE5-7474-6D73-B32E-C65C28C287E2}"/>
              </a:ext>
            </a:extLst>
          </p:cNvPr>
          <p:cNvSpPr txBox="1"/>
          <p:nvPr/>
        </p:nvSpPr>
        <p:spPr>
          <a:xfrm>
            <a:off x="98151" y="361948"/>
            <a:ext cx="26276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(0°, 180°)</a:t>
            </a:r>
          </a:p>
          <a:p>
            <a:r>
              <a:rPr lang="en-IT" sz="2800" dirty="0"/>
              <a:t>Noise = False</a:t>
            </a:r>
          </a:p>
        </p:txBody>
      </p:sp>
    </p:spTree>
    <p:extLst>
      <p:ext uri="{BB962C8B-B14F-4D97-AF65-F5344CB8AC3E}">
        <p14:creationId xmlns:p14="http://schemas.microsoft.com/office/powerpoint/2010/main" val="3985842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475A4-ED41-A82E-F874-419924EFB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bianco e nero&#10;&#10;Il contenuto generato dall'IA potrebbe non essere corretto.">
            <a:extLst>
              <a:ext uri="{FF2B5EF4-FFF2-40B4-BE49-F238E27FC236}">
                <a16:creationId xmlns:a16="http://schemas.microsoft.com/office/drawing/2014/main" id="{EB5E114A-0E76-6CB5-B3A8-CDE5F091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4"/>
          <a:stretch>
            <a:fillRect/>
          </a:stretch>
        </p:blipFill>
        <p:spPr>
          <a:xfrm>
            <a:off x="2900061" y="-15113"/>
            <a:ext cx="9026896" cy="6888226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0EB9A684-E605-4D39-A5DB-DEB928EEB2FE}"/>
                  </a:ext>
                </a:extLst>
              </p14:cNvPr>
              <p14:cNvContentPartPr/>
              <p14:nvPr/>
            </p14:nvContentPartPr>
            <p14:xfrm>
              <a:off x="6861325" y="188591"/>
              <a:ext cx="384480" cy="360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0EB9A684-E605-4D39-A5DB-DEB928EEB2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43325" y="155864"/>
                <a:ext cx="420120" cy="68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90C865E1-10A6-1CC5-B39D-1245D472193F}"/>
                  </a:ext>
                </a:extLst>
              </p14:cNvPr>
              <p14:cNvContentPartPr/>
              <p14:nvPr/>
            </p14:nvContentPartPr>
            <p14:xfrm>
              <a:off x="7332939" y="190391"/>
              <a:ext cx="433800" cy="90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90C865E1-10A6-1CC5-B39D-1245D472193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14939" y="154391"/>
                <a:ext cx="46944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D87BA85-2D9C-7987-2CF9-143BF328523A}"/>
                  </a:ext>
                </a:extLst>
              </p14:cNvPr>
              <p14:cNvContentPartPr/>
              <p14:nvPr/>
            </p14:nvContentPartPr>
            <p14:xfrm>
              <a:off x="7095339" y="321766"/>
              <a:ext cx="475200" cy="468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D87BA85-2D9C-7987-2CF9-143BF328523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77339" y="288337"/>
                <a:ext cx="510840" cy="712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70C7F868-13FB-6917-FC98-59E831ECAC86}"/>
                  </a:ext>
                </a:extLst>
              </p14:cNvPr>
              <p14:cNvContentPartPr/>
              <p14:nvPr/>
            </p14:nvContentPartPr>
            <p14:xfrm>
              <a:off x="8712730" y="1881298"/>
              <a:ext cx="356040" cy="1008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70C7F868-13FB-6917-FC98-59E831ECAC8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694730" y="1845298"/>
                <a:ext cx="39168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DB966157-9A5F-D5EA-E335-1C18BC09A2CD}"/>
                  </a:ext>
                </a:extLst>
              </p14:cNvPr>
              <p14:cNvContentPartPr/>
              <p14:nvPr/>
            </p14:nvContentPartPr>
            <p14:xfrm>
              <a:off x="9268173" y="1874544"/>
              <a:ext cx="412560" cy="1080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DB966157-9A5F-D5EA-E335-1C18BC09A2C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250189" y="1838544"/>
                <a:ext cx="448169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ABCAF3BA-CCAE-748C-15AE-0EC99A9CC8F6}"/>
                  </a:ext>
                </a:extLst>
              </p14:cNvPr>
              <p14:cNvContentPartPr/>
              <p14:nvPr/>
            </p14:nvContentPartPr>
            <p14:xfrm>
              <a:off x="8904610" y="1922878"/>
              <a:ext cx="447840" cy="1620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ABCAF3BA-CCAE-748C-15AE-0EC99A9CC8F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886610" y="1886878"/>
                <a:ext cx="48348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1C35451E-080C-1F10-4F44-13B6A8F56C04}"/>
                  </a:ext>
                </a:extLst>
              </p14:cNvPr>
              <p14:cNvContentPartPr/>
              <p14:nvPr/>
            </p14:nvContentPartPr>
            <p14:xfrm>
              <a:off x="8685190" y="3576334"/>
              <a:ext cx="374760" cy="360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1C35451E-080C-1F10-4F44-13B6A8F56C04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667190" y="3543607"/>
                <a:ext cx="410400" cy="68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0E4AD867-0235-62B2-42C2-3406DBDCFD39}"/>
                  </a:ext>
                </a:extLst>
              </p14:cNvPr>
              <p14:cNvContentPartPr/>
              <p14:nvPr/>
            </p14:nvContentPartPr>
            <p14:xfrm>
              <a:off x="9222588" y="3553276"/>
              <a:ext cx="424440" cy="792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0E4AD867-0235-62B2-42C2-3406DBDCFD3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204603" y="3517276"/>
                <a:ext cx="46005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0F889779-1E13-2901-7B3B-7B781D2C1A70}"/>
                  </a:ext>
                </a:extLst>
              </p14:cNvPr>
              <p14:cNvContentPartPr/>
              <p14:nvPr/>
            </p14:nvContentPartPr>
            <p14:xfrm>
              <a:off x="8914330" y="3674599"/>
              <a:ext cx="460800" cy="36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0F889779-1E13-2901-7B3B-7B781D2C1A7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896330" y="3638599"/>
                <a:ext cx="4964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AE670B78-DA97-6AF3-9864-4F7980A9649C}"/>
                  </a:ext>
                </a:extLst>
              </p14:cNvPr>
              <p14:cNvContentPartPr/>
              <p14:nvPr/>
            </p14:nvContentPartPr>
            <p14:xfrm>
              <a:off x="8671870" y="5295378"/>
              <a:ext cx="388080" cy="360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AE670B78-DA97-6AF3-9864-4F7980A9649C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653870" y="5259378"/>
                <a:ext cx="42372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B9B292FA-0C86-C968-AE6F-4D4E8A98C883}"/>
                  </a:ext>
                </a:extLst>
              </p14:cNvPr>
              <p14:cNvContentPartPr/>
              <p14:nvPr/>
            </p14:nvContentPartPr>
            <p14:xfrm>
              <a:off x="9157150" y="5272634"/>
              <a:ext cx="416520" cy="360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B9B292FA-0C86-C968-AE6F-4D4E8A98C88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39150" y="5236634"/>
                <a:ext cx="45216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812851B2-21DE-04DC-6AFB-9281F83B2233}"/>
                  </a:ext>
                </a:extLst>
              </p14:cNvPr>
              <p14:cNvContentPartPr/>
              <p14:nvPr/>
            </p14:nvContentPartPr>
            <p14:xfrm>
              <a:off x="8904610" y="5367290"/>
              <a:ext cx="470520" cy="93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812851B2-21DE-04DC-6AFB-9281F83B2233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886610" y="5331290"/>
                <a:ext cx="506160" cy="81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943D3D08-F213-81F4-06CD-24035E108733}"/>
              </a:ext>
            </a:extLst>
          </p:cNvPr>
          <p:cNvSpPr txBox="1"/>
          <p:nvPr/>
        </p:nvSpPr>
        <p:spPr>
          <a:xfrm>
            <a:off x="98151" y="361948"/>
            <a:ext cx="26276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(0°, 180°)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6402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06741-E33F-8FC3-F509-6B84328C1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Results</a:t>
            </a:r>
            <a:r>
              <a:rPr lang="en-US" dirty="0"/>
              <a:t> on a subset of the test set </a:t>
            </a:r>
            <a:endParaRPr lang="en-IT" dirty="0"/>
          </a:p>
        </p:txBody>
      </p:sp>
      <p:pic>
        <p:nvPicPr>
          <p:cNvPr id="10" name="Content Placeholder 9" descr="A table with numbers and lines&#10;&#10;AI-generated content may be incorrect.">
            <a:extLst>
              <a:ext uri="{FF2B5EF4-FFF2-40B4-BE49-F238E27FC236}">
                <a16:creationId xmlns:a16="http://schemas.microsoft.com/office/drawing/2014/main" id="{94D096F2-88F9-0214-7275-8F60DF655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184" y="1690688"/>
            <a:ext cx="11905632" cy="3926477"/>
          </a:xfrm>
        </p:spPr>
      </p:pic>
    </p:spTree>
    <p:extLst>
      <p:ext uri="{BB962C8B-B14F-4D97-AF65-F5344CB8AC3E}">
        <p14:creationId xmlns:p14="http://schemas.microsoft.com/office/powerpoint/2010/main" val="483388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C6BD-F8CC-C7D3-C8CF-9F3F65542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Conclusions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851058C-E729-87A4-BB6E-D48DB30327EF}"/>
              </a:ext>
            </a:extLst>
          </p:cNvPr>
          <p:cNvSpPr txBox="1"/>
          <p:nvPr/>
        </p:nvSpPr>
        <p:spPr>
          <a:xfrm>
            <a:off x="838200" y="3521798"/>
            <a:ext cx="448523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r>
              <a:rPr lang="en-US" b="1" dirty="0"/>
              <a:t>TV regularization:</a:t>
            </a:r>
          </a:p>
          <a:p>
            <a:pPr marL="285750" indent="-285750">
              <a:buFontTx/>
              <a:buChar char="-"/>
            </a:pPr>
            <a:r>
              <a:rPr lang="en-US" dirty="0"/>
              <a:t>Sometimes achieved higher SSIM in small regions with respect to LPD → better local detail</a:t>
            </a:r>
          </a:p>
          <a:p>
            <a:pPr marL="285750" indent="-285750">
              <a:buFontTx/>
              <a:buChar char="-"/>
            </a:pPr>
            <a:r>
              <a:rPr lang="en-US" dirty="0"/>
              <a:t>In 0°–180° geometry, surprisingly competed closely with LPD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Outperformed LPD in all other metrics, except SSIM on single image</a:t>
            </a:r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AD24A721-2A54-DFCB-E223-B7EA97F3C891}"/>
              </a:ext>
            </a:extLst>
          </p:cNvPr>
          <p:cNvSpPr txBox="1"/>
          <p:nvPr/>
        </p:nvSpPr>
        <p:spPr>
          <a:xfrm>
            <a:off x="838200" y="2254312"/>
            <a:ext cx="51876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FBP</a:t>
            </a:r>
            <a:r>
              <a:rPr lang="it-IT" dirty="0"/>
              <a:t>: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Worst</a:t>
            </a:r>
            <a:r>
              <a:rPr lang="it-IT" dirty="0"/>
              <a:t> performance overall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Very</a:t>
            </a:r>
            <a:r>
              <a:rPr lang="it-IT" dirty="0"/>
              <a:t> sensitive to </a:t>
            </a:r>
            <a:r>
              <a:rPr lang="it-IT" dirty="0" err="1"/>
              <a:t>noise</a:t>
            </a:r>
            <a:endParaRPr lang="it-IT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E4102276-B1FB-6C3A-29CA-951D94539105}"/>
              </a:ext>
            </a:extLst>
          </p:cNvPr>
          <p:cNvSpPr txBox="1"/>
          <p:nvPr/>
        </p:nvSpPr>
        <p:spPr>
          <a:xfrm>
            <a:off x="6096000" y="2367636"/>
            <a:ext cx="53294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LPD:</a:t>
            </a:r>
          </a:p>
          <a:p>
            <a:pPr marL="285750" indent="-285750">
              <a:buFontTx/>
              <a:buChar char="-"/>
            </a:pPr>
            <a:r>
              <a:rPr lang="it-IT" dirty="0"/>
              <a:t>Best performer for ±15°, ±30° </a:t>
            </a:r>
            <a:r>
              <a:rPr lang="it-IT" dirty="0" err="1"/>
              <a:t>geometries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Robust to high noise levels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Outperforms TV on noisy images in the 0°–180° range when analyzing a subset of the test set</a:t>
            </a:r>
          </a:p>
          <a:p>
            <a:pPr marL="285750" indent="-285750">
              <a:buFontTx/>
              <a:buChar char="-"/>
            </a:pPr>
            <a:r>
              <a:rPr lang="en-US" dirty="0"/>
              <a:t>may need longer training to fully exploit wide angular ranges (e.g., 0°–180°)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322083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72CD9-4701-64C4-3AA0-E0FDE90CC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2C438-D31A-AB23-6891-32A4DD158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J. Adler and O. </a:t>
            </a:r>
            <a:r>
              <a:rPr lang="en-GB" dirty="0" err="1"/>
              <a:t>Öktem</a:t>
            </a:r>
            <a:r>
              <a:rPr lang="en-GB" dirty="0"/>
              <a:t>, "Learned Primal-Dual Reconstruction," in IEEE Transactions on Medical Imaging, vol. 37, no. 6, pp. 1322-1332, June 2018, </a:t>
            </a:r>
            <a:r>
              <a:rPr lang="en-GB" dirty="0" err="1"/>
              <a:t>doi</a:t>
            </a:r>
            <a:r>
              <a:rPr lang="en-GB" dirty="0"/>
              <a:t>: 10.1109/TMI.2018.2799231.</a:t>
            </a:r>
            <a:endParaRPr lang="en-IT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99196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AB944-6BAE-EB0A-6958-9E9B432CC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469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Thank you for your attention!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336767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732BD-0D18-D5BE-51F1-37046E9EA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6947"/>
          </a:xfrm>
        </p:spPr>
        <p:txBody>
          <a:bodyPr/>
          <a:lstStyle/>
          <a:p>
            <a:r>
              <a:rPr lang="en-IT" dirty="0"/>
              <a:t>Theory Introduction</a:t>
            </a:r>
          </a:p>
        </p:txBody>
      </p:sp>
      <p:pic>
        <p:nvPicPr>
          <p:cNvPr id="5" name="Content Placeholder 4" descr="A diagram of a rectangular object&#10;&#10;AI-generated content may be incorrect.">
            <a:extLst>
              <a:ext uri="{FF2B5EF4-FFF2-40B4-BE49-F238E27FC236}">
                <a16:creationId xmlns:a16="http://schemas.microsoft.com/office/drawing/2014/main" id="{5C421B60-8583-68FE-4C38-BA90F8545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940" y="1821974"/>
            <a:ext cx="3939540" cy="2652756"/>
          </a:xfrm>
        </p:spPr>
      </p:pic>
      <p:pic>
        <p:nvPicPr>
          <p:cNvPr id="7" name="Picture 6" descr="A diagram of a green triangle with blue lines and orange lines&#10;&#10;AI-generated content may be incorrect.">
            <a:extLst>
              <a:ext uri="{FF2B5EF4-FFF2-40B4-BE49-F238E27FC236}">
                <a16:creationId xmlns:a16="http://schemas.microsoft.com/office/drawing/2014/main" id="{4841DA7B-D175-8722-E053-76384AF0D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440" y="1491002"/>
            <a:ext cx="4013200" cy="3314700"/>
          </a:xfrm>
          <a:prstGeom prst="rect">
            <a:avLst/>
          </a:prstGeom>
        </p:spPr>
      </p:pic>
      <p:pic>
        <p:nvPicPr>
          <p:cNvPr id="10" name="Picture 9" descr="A black and white math symbol&#10;&#10;AI-generated content may be incorrect.">
            <a:extLst>
              <a:ext uri="{FF2B5EF4-FFF2-40B4-BE49-F238E27FC236}">
                <a16:creationId xmlns:a16="http://schemas.microsoft.com/office/drawing/2014/main" id="{745ED24B-E5C3-C39F-396D-D9CA90433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250" y="5021036"/>
            <a:ext cx="2082800" cy="685800"/>
          </a:xfrm>
          <a:prstGeom prst="rect">
            <a:avLst/>
          </a:prstGeom>
        </p:spPr>
      </p:pic>
      <p:pic>
        <p:nvPicPr>
          <p:cNvPr id="15" name="Picture 14" descr="A math equation with black text&#10;&#10;AI-generated content may be incorrect.">
            <a:extLst>
              <a:ext uri="{FF2B5EF4-FFF2-40B4-BE49-F238E27FC236}">
                <a16:creationId xmlns:a16="http://schemas.microsoft.com/office/drawing/2014/main" id="{0C4BAD92-F6F7-3A4D-6E45-1A6FC645F6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531" y="4941944"/>
            <a:ext cx="4838842" cy="84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6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38E5C-1519-772B-546B-4D61C7CAC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r>
              <a:rPr lang="en-IT" dirty="0"/>
              <a:t>Problem description</a:t>
            </a:r>
          </a:p>
        </p:txBody>
      </p:sp>
      <p:pic>
        <p:nvPicPr>
          <p:cNvPr id="5" name="Content Placeholder 4" descr="Diagram of a diagram&#10;&#10;AI-generated content may be incorrect.">
            <a:extLst>
              <a:ext uri="{FF2B5EF4-FFF2-40B4-BE49-F238E27FC236}">
                <a16:creationId xmlns:a16="http://schemas.microsoft.com/office/drawing/2014/main" id="{C3E5D2CC-594D-3D94-0B0F-DA8254A49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10393"/>
            <a:ext cx="9049261" cy="319571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93237B-C0BE-AFBA-7843-3CCD06427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977" y="5191157"/>
            <a:ext cx="5132583" cy="1119836"/>
          </a:xfrm>
          <a:prstGeom prst="rect">
            <a:avLst/>
          </a:prstGeom>
        </p:spPr>
      </p:pic>
      <p:pic>
        <p:nvPicPr>
          <p:cNvPr id="10" name="Picture 9" descr="A black rectangular object with text&#10;&#10;AI-generated content may be incorrect.">
            <a:extLst>
              <a:ext uri="{FF2B5EF4-FFF2-40B4-BE49-F238E27FC236}">
                <a16:creationId xmlns:a16="http://schemas.microsoft.com/office/drawing/2014/main" id="{997F732C-4228-64A2-37C2-BC7DA285E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1111" y="4662217"/>
            <a:ext cx="1810910" cy="174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899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CC501-57C5-D194-0730-28020372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48139-9379-EF91-60B9-C4542E2FF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T" dirty="0"/>
              <a:t>We have compared 3 algorithms:</a:t>
            </a:r>
          </a:p>
          <a:p>
            <a:pPr marL="342900" indent="-342900">
              <a:buFontTx/>
              <a:buChar char="-"/>
            </a:pPr>
            <a:r>
              <a:rPr lang="en-IT" dirty="0"/>
              <a:t>Filtered Back Projection.</a:t>
            </a:r>
          </a:p>
          <a:p>
            <a:pPr marL="342900" indent="-342900">
              <a:buFontTx/>
              <a:buChar char="-"/>
            </a:pPr>
            <a:r>
              <a:rPr lang="en-GB" dirty="0"/>
              <a:t>Total Variation regularization. </a:t>
            </a:r>
          </a:p>
          <a:p>
            <a:pPr marL="342900" indent="-342900">
              <a:buFontTx/>
              <a:buChar char="-"/>
            </a:pPr>
            <a:r>
              <a:rPr lang="en-GB" dirty="0"/>
              <a:t>The unrolled method: </a:t>
            </a:r>
            <a:r>
              <a:rPr lang="en-IT" dirty="0"/>
              <a:t>Learned-Primal dual.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589828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CEA2-8524-8356-C672-9162F66EC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FBP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2A249-345C-9196-B259-38836204D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b="1" dirty="0"/>
              <a:t>FBP (Filtered Back Projection)</a:t>
            </a:r>
            <a:r>
              <a:rPr lang="en-GB" dirty="0"/>
              <a:t> is a </a:t>
            </a:r>
            <a:r>
              <a:rPr lang="en-GB" b="1" dirty="0"/>
              <a:t>direct method</a:t>
            </a:r>
            <a:r>
              <a:rPr lang="en-GB" dirty="0"/>
              <a:t> for image reconstruction from sinograms (Radon projections).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R</a:t>
            </a:r>
            <a:r>
              <a:rPr lang="el-GR" dirty="0"/>
              <a:t>θ​(</a:t>
            </a:r>
            <a:r>
              <a:rPr lang="en-GB" dirty="0"/>
              <a:t>r) is the </a:t>
            </a:r>
            <a:r>
              <a:rPr lang="en-GB" b="1" dirty="0"/>
              <a:t>Radon transform</a:t>
            </a:r>
            <a:r>
              <a:rPr lang="en-GB" dirty="0"/>
              <a:t> (i.e., projection at angle </a:t>
            </a:r>
            <a:r>
              <a:rPr lang="el-GR" dirty="0"/>
              <a:t>θ)</a:t>
            </a:r>
          </a:p>
          <a:p>
            <a:r>
              <a:rPr lang="en-GB" dirty="0"/>
              <a:t>F and F−1 are the Fourier and inverse Fourier transforms</a:t>
            </a:r>
          </a:p>
          <a:p>
            <a:r>
              <a:rPr lang="en-GB" dirty="0"/>
              <a:t>∣</a:t>
            </a:r>
            <a:r>
              <a:rPr lang="el-GR" dirty="0"/>
              <a:t>ω∣ </a:t>
            </a:r>
            <a:r>
              <a:rPr lang="en-GB" dirty="0"/>
              <a:t>is the </a:t>
            </a:r>
            <a:r>
              <a:rPr lang="en-GB" b="1" dirty="0"/>
              <a:t>ramp filter</a:t>
            </a:r>
            <a:r>
              <a:rPr lang="en-GB" dirty="0"/>
              <a:t> in the frequency domain (or other filters like Shepp–Logan, Hamming, etc.)</a:t>
            </a:r>
          </a:p>
          <a:p>
            <a:r>
              <a:rPr lang="en-GB" dirty="0"/>
              <a:t>This formula:</a:t>
            </a:r>
          </a:p>
          <a:p>
            <a:pPr lvl="1"/>
            <a:r>
              <a:rPr lang="en-GB" b="1" dirty="0"/>
              <a:t>Filters</a:t>
            </a:r>
            <a:r>
              <a:rPr lang="en-GB" dirty="0"/>
              <a:t> the sinogram in frequency domain (amplifying high-frequency components).</a:t>
            </a:r>
          </a:p>
          <a:p>
            <a:pPr lvl="1"/>
            <a:r>
              <a:rPr lang="en-GB" b="1" dirty="0"/>
              <a:t>Back-projects</a:t>
            </a:r>
            <a:r>
              <a:rPr lang="en-GB" dirty="0"/>
              <a:t> the filtered projections over the image domain.</a:t>
            </a:r>
          </a:p>
          <a:p>
            <a:r>
              <a:rPr lang="en-GB" dirty="0"/>
              <a:t>Fast and non-iterative, but sensitive to noise and artifacts.</a:t>
            </a:r>
          </a:p>
          <a:p>
            <a:endParaRPr lang="en-IT" dirty="0"/>
          </a:p>
        </p:txBody>
      </p:sp>
      <p:pic>
        <p:nvPicPr>
          <p:cNvPr id="5" name="Picture 4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9326C94F-AFA9-CECC-646A-1755BAD67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234" y="2369930"/>
            <a:ext cx="71247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56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DCE9-E627-9062-A7DC-EEC4B5557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FBP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2A977-6B43-D5EA-D7D3-6DCB3D3E9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Function used</a:t>
            </a:r>
            <a:r>
              <a:rPr lang="en-GB" dirty="0"/>
              <a:t>: </a:t>
            </a:r>
            <a:r>
              <a:rPr lang="en-GB" dirty="0" err="1"/>
              <a:t>skimage.transform.iradon</a:t>
            </a:r>
            <a:endParaRPr lang="en-GB" dirty="0"/>
          </a:p>
          <a:p>
            <a:r>
              <a:rPr lang="en-GB" b="1" dirty="0"/>
              <a:t>Input</a:t>
            </a:r>
            <a:r>
              <a:rPr lang="en-GB" dirty="0"/>
              <a:t>: sinogram</a:t>
            </a:r>
          </a:p>
          <a:p>
            <a:r>
              <a:rPr lang="en-GB" b="1" dirty="0"/>
              <a:t>Main parameters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theta = </a:t>
            </a:r>
            <a:r>
              <a:rPr lang="en-GB" dirty="0" err="1"/>
              <a:t>np.linspace</a:t>
            </a:r>
            <a:r>
              <a:rPr lang="en-GB" dirty="0"/>
              <a:t>(0., 180., max(</a:t>
            </a:r>
            <a:r>
              <a:rPr lang="en-GB" dirty="0" err="1"/>
              <a:t>img.shape</a:t>
            </a:r>
            <a:r>
              <a:rPr lang="en-GB" dirty="0"/>
              <a:t>), endpoint=False)</a:t>
            </a:r>
          </a:p>
          <a:p>
            <a:pPr lvl="1"/>
            <a:r>
              <a:rPr lang="en-GB" dirty="0" err="1"/>
              <a:t>filter_name</a:t>
            </a:r>
            <a:r>
              <a:rPr lang="en-GB" dirty="0"/>
              <a:t> = "ramp" </a:t>
            </a:r>
            <a:r>
              <a:rPr lang="en-GB" i="1" dirty="0"/>
              <a:t>(Ram-Lak filter)</a:t>
            </a:r>
            <a:endParaRPr lang="en-GB" dirty="0"/>
          </a:p>
          <a:p>
            <a:r>
              <a:rPr lang="en-GB" b="1" dirty="0"/>
              <a:t>Output</a:t>
            </a:r>
            <a:r>
              <a:rPr lang="en-GB" dirty="0"/>
              <a:t>: reconstructed image using inverse Radon transform.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812220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4E8B9-2416-3949-DC8C-C945BDA58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DD864-C64E-31B5-BF26-EFA6F7D29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FBP - </a:t>
            </a:r>
            <a:r>
              <a:rPr lang="en-US" dirty="0"/>
              <a:t>Code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59B77-1FB7-938C-1A18-B8BC6EFA7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628594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81308-871B-E50D-7539-BBD4B683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6719-2281-39CC-B298-F1C4FBC87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Enhance image reconstruction by preserving edges while removing noise.</a:t>
            </a:r>
          </a:p>
          <a:p>
            <a:r>
              <a:rPr lang="en-GB" dirty="0"/>
              <a:t>Total Variation is defined as the sum of gradient magnitudes: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Solves problems of the form:</a:t>
            </a:r>
            <a:endParaRPr lang="en-IT" dirty="0"/>
          </a:p>
        </p:txBody>
      </p:sp>
      <p:pic>
        <p:nvPicPr>
          <p:cNvPr id="5" name="Picture 4" descr="A math symbols with a plus and a plus&#10;&#10;AI-generated content may be incorrect.">
            <a:extLst>
              <a:ext uri="{FF2B5EF4-FFF2-40B4-BE49-F238E27FC236}">
                <a16:creationId xmlns:a16="http://schemas.microsoft.com/office/drawing/2014/main" id="{5C0B7BDA-9CA1-EA31-10F2-8B229336D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6666" y="5152887"/>
            <a:ext cx="5671733" cy="743088"/>
          </a:xfrm>
          <a:prstGeom prst="rect">
            <a:avLst/>
          </a:prstGeom>
        </p:spPr>
      </p:pic>
      <p:pic>
        <p:nvPicPr>
          <p:cNvPr id="9" name="Picture 8" descr="A black and white math symbols&#10;&#10;AI-generated content may be incorrect.">
            <a:extLst>
              <a:ext uri="{FF2B5EF4-FFF2-40B4-BE49-F238E27FC236}">
                <a16:creationId xmlns:a16="http://schemas.microsoft.com/office/drawing/2014/main" id="{46A53DA5-6342-D0EE-5608-A798F4AA7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217" y="3429000"/>
            <a:ext cx="25527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27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819</Words>
  <Application>Microsoft Office PowerPoint</Application>
  <PresentationFormat>Widescreen</PresentationFormat>
  <Paragraphs>115</Paragraphs>
  <Slides>25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0" baseType="lpstr">
      <vt:lpstr>Aptos</vt:lpstr>
      <vt:lpstr>Aptos Display</vt:lpstr>
      <vt:lpstr>Arial</vt:lpstr>
      <vt:lpstr>Google Sans Text</vt:lpstr>
      <vt:lpstr>Office Theme</vt:lpstr>
      <vt:lpstr>Unrolling algorithms for tomography of limited angles</vt:lpstr>
      <vt:lpstr>Project description</vt:lpstr>
      <vt:lpstr>Theory Introduction</vt:lpstr>
      <vt:lpstr>Problem description</vt:lpstr>
      <vt:lpstr>Methodology</vt:lpstr>
      <vt:lpstr>FBP - Theory</vt:lpstr>
      <vt:lpstr>FBP - Implementation</vt:lpstr>
      <vt:lpstr>FBP - Code</vt:lpstr>
      <vt:lpstr>TV - Theory</vt:lpstr>
      <vt:lpstr>TV - Implementation</vt:lpstr>
      <vt:lpstr>TV - Code</vt:lpstr>
      <vt:lpstr>LPD - Theory</vt:lpstr>
      <vt:lpstr>LPD - Implementation</vt:lpstr>
      <vt:lpstr>LPD DESIGN</vt:lpstr>
      <vt:lpstr>Introducing the experiments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Results on a subset of the test set </vt:lpstr>
      <vt:lpstr>Conclusions</vt:lpstr>
      <vt:lpstr>Bibliography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Fontana</dc:creator>
  <cp:lastModifiedBy>GIUSEPPE</cp:lastModifiedBy>
  <cp:revision>22</cp:revision>
  <dcterms:created xsi:type="dcterms:W3CDTF">2025-05-15T08:55:53Z</dcterms:created>
  <dcterms:modified xsi:type="dcterms:W3CDTF">2025-05-19T08:05:17Z</dcterms:modified>
</cp:coreProperties>
</file>

<file path=docProps/thumbnail.jpeg>
</file>